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3"/>
  </p:notesMasterIdLst>
  <p:sldIdLst>
    <p:sldId id="256" r:id="rId3"/>
    <p:sldId id="1515" r:id="rId4"/>
    <p:sldId id="358" r:id="rId5"/>
    <p:sldId id="490" r:id="rId6"/>
    <p:sldId id="1529" r:id="rId7"/>
    <p:sldId id="1527" r:id="rId8"/>
    <p:sldId id="322" r:id="rId9"/>
    <p:sldId id="1537" r:id="rId10"/>
    <p:sldId id="1532" r:id="rId11"/>
    <p:sldId id="1538" r:id="rId12"/>
    <p:sldId id="1539" r:id="rId13"/>
    <p:sldId id="1531" r:id="rId14"/>
    <p:sldId id="1541" r:id="rId15"/>
    <p:sldId id="1542" r:id="rId16"/>
    <p:sldId id="1533" r:id="rId17"/>
    <p:sldId id="1540" r:id="rId18"/>
    <p:sldId id="1535" r:id="rId19"/>
    <p:sldId id="1534" r:id="rId20"/>
    <p:sldId id="1536" r:id="rId21"/>
    <p:sldId id="1525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DFB4F9-0A49-43FD-8707-BFFD190EA713}">
          <p14:sldIdLst>
            <p14:sldId id="256"/>
          </p14:sldIdLst>
        </p14:section>
        <p14:section name="Untitled Section" id="{ED6066E1-2FCA-47C1-AD57-1053E10C4D97}">
          <p14:sldIdLst>
            <p14:sldId id="1515"/>
            <p14:sldId id="358"/>
            <p14:sldId id="490"/>
            <p14:sldId id="1529"/>
            <p14:sldId id="1527"/>
            <p14:sldId id="322"/>
            <p14:sldId id="1537"/>
            <p14:sldId id="1532"/>
            <p14:sldId id="1538"/>
            <p14:sldId id="1539"/>
            <p14:sldId id="1531"/>
            <p14:sldId id="1541"/>
            <p14:sldId id="1542"/>
            <p14:sldId id="1533"/>
            <p14:sldId id="1540"/>
            <p14:sldId id="1535"/>
            <p14:sldId id="1534"/>
            <p14:sldId id="1536"/>
            <p14:sldId id="15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627F50-22EE-6091-A23C-378535174528}" name="Sam Khoza" initials="SK" userId="S::Sam.Khoza@univen.ac.za::f82b413d-e443-434f-8624-c3d53d844f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7AD8A-8B87-47EA-90AC-1856099A28CC}" v="35" dt="2025-02-15T14:21:23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54701" autoAdjust="0"/>
  </p:normalViewPr>
  <p:slideViewPr>
    <p:cSldViewPr>
      <p:cViewPr varScale="1">
        <p:scale>
          <a:sx n="51" d="100"/>
          <a:sy n="51" d="100"/>
        </p:scale>
        <p:origin x="1752" y="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E9739-64C8-48FC-8FBA-BFF341C7D405}" type="datetimeFigureOut">
              <a:rPr lang="en-ZA" smtClean="0"/>
              <a:t>2025/03/06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BB40D-DB76-478E-9297-5C75A8CEC65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344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0BEAE0A-60D4-46C0-BEF4-AEF0EB1F5C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451010B2-8810-4ECB-8F0C-ADD93957E5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D279E0C-FCD4-4983-AFBE-09A600119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1219DA-2A6D-4D85-9128-90B35A1BBECD}" type="slidenum">
              <a:rPr kumimoji="0" lang="en-Z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001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C7A06-8450-8F18-6013-B7F1114B7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F5274-2C0B-4285-7D31-FCD0EC5FA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69D679-BF1A-A1AA-C5F6-FD8CA0DF2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C1E03-2A2E-0AFE-9D4F-71C7C9A1A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BB40D-DB76-478E-9297-5C75A8CEC654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738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6EF55E-B23B-4F08-A270-E8B5D1F54B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7CFC0D-CC19-455C-B590-A28F92290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F5E80A-97DF-4234-B44B-360DF2D24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B9EAC-FC08-4AE8-BBE0-940D60DD6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2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3A0E22-83AA-473D-B02E-668A15FD2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CAADDB-AA2E-4E50-9777-C3A537C09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B6BBA8-23E7-4D13-AA4E-7A550091E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71049-31E9-46D1-9998-27241BA52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0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7B7A42-0733-49BF-A533-FE2A796EA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F12E62-B87D-444B-A83D-DCC6183C8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7E855F-CD4E-4F8B-B302-45B505744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FAF2-6679-4783-B15A-57CCAF278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3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E075-7B8F-4590-8A2C-39433D126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AF89C-7C55-4E70-932C-AA1E66AEF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B0E41-0783-4A77-BA26-0320B650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D8B9-8173-4EDA-8EE2-6409EE138BC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0170F-0025-4654-A6AF-61F09C23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55118-0AF8-4AFB-B205-54AAB841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70F-97C5-4B8A-95CD-0DFB1E3F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78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69AE-A7D8-4944-AF6D-5A1476CE5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3499A-CBD5-4756-B27E-F7060E230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C1A3-46F2-410B-A369-966AE38D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D8B9-8173-4EDA-8EE2-6409EE138BC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EAE91-21A9-4426-8D06-AC8E90DD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87165-C516-45EE-AEA2-F7C99E09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70F-97C5-4B8A-95CD-0DFB1E3F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6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4D83-3FF9-4753-BA82-602AA02D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5EF65-3A58-45B0-921E-56053870B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B6812-8A80-496F-B7E3-EE578F96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D8B9-8173-4EDA-8EE2-6409EE138BC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790B9-FC0B-4A5F-A6CB-459D31E7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26265-0D63-4FD0-BC10-2CC1E0A56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70F-97C5-4B8A-95CD-0DFB1E3F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7321-9EB7-4E0C-BB91-2E74BAAF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9D154-22E2-4C97-BE2D-7EE8BE4C5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1D5AF-1524-4E6A-AE8C-3659D85BC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4BF01-9AB2-44DB-9339-15C5F73AA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D8B9-8173-4EDA-8EE2-6409EE138BC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AD931-3582-4491-9FAD-1216E763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DED9-8946-4BC6-93C4-8239C70C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70F-97C5-4B8A-95CD-0DFB1E3F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2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BC160-6087-4625-B559-55AD2F564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AE709-A6BC-4DAD-97F9-AEF935EB5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33376-5B32-415C-B52D-64344AF2E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34F30-30F7-4B34-9FCA-5963A2488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317AC-B650-48B0-9612-9AFA64DFA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C657B6-3C98-4050-BA6B-F9A691E4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D8B9-8173-4EDA-8EE2-6409EE138BC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0F39F-927C-4DFE-B6C2-670FE0FE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37B99-BB46-4EA0-8F42-3DEA1F46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70F-97C5-4B8A-95CD-0DFB1E3F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50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52B5-9D11-4334-AD6F-651FE2AB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38805F-4966-47C5-A807-9DD575E9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D8B9-8173-4EDA-8EE2-6409EE138BC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F37B3-96C1-4353-AD03-5024C1D2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A8C77-1DEE-43FF-9208-20A1A609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70F-97C5-4B8A-95CD-0DFB1E3F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54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1DF24-CD21-4573-8CB4-FA6A969C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D8B9-8173-4EDA-8EE2-6409EE138BC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F37119-0826-456C-9C9A-F3DC19F4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7A778-EB3C-46D4-BC24-B084DFA4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70F-97C5-4B8A-95CD-0DFB1E3F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06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595F-6992-445F-9719-E9AAB8C3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2C82F-9511-4AB4-A43D-E5DF37D6B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EAC8E-B087-4072-8C4D-39976A446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114E5-17A3-4CAE-B675-B20C95FC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D8B9-8173-4EDA-8EE2-6409EE138BC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CDF50-EB8D-49DB-A233-BC77CADB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235DC-7888-4B78-AA9A-E54F8D87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70F-97C5-4B8A-95CD-0DFB1E3F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9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AC2213-A47A-4FC7-9CC0-3849B1CA84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4A1238-182A-46E9-8F73-4B06EE8C6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755AB-AF5F-49EA-BEE7-DF5E1C736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4C48B-E762-489B-AF72-A016F5A37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87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FFC2-F8AC-4D1E-98BC-2E0D015D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A1A5E-87FD-4515-A268-3C19D706D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30458-C2A3-4444-BC7C-EFB9482AE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D798E-7076-483D-B211-CD15FBA9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D8B9-8173-4EDA-8EE2-6409EE138BC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3AA1B-5D9A-41EE-990F-381B25F9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8C997-BF98-47D0-B3E1-3D142B8A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70F-97C5-4B8A-95CD-0DFB1E3F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33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657C-CEED-4618-8FD1-9767ECD5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2DDC2-C734-4E86-96EE-B0AE50062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8B320-F997-4B50-A223-DE8EC7388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D8B9-8173-4EDA-8EE2-6409EE138BC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9B46-0285-4E32-842A-2044B16E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2763-7F0F-492E-A4BC-DD43319D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70F-97C5-4B8A-95CD-0DFB1E3F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9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D5C6E-EBC0-426B-A703-D39FD258A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AA6EE-5CC2-479D-9142-35560523C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56FEC-44F3-4FA3-9112-AEDFF852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D8B9-8173-4EDA-8EE2-6409EE138BC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3C1BB-97C7-479A-8CB3-F62945EC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0F0D0-B32F-4B19-AE18-B1B8D851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6170F-97C5-4B8A-95CD-0DFB1E3F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89C751-8F9C-4178-AC15-CBC49AC59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433341-D5E2-48BE-84E2-FFCAB8F6E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4086E6-BFE9-467D-8B4F-FDFEBDF58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75580-134C-4D56-A3E5-BC05CB84F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05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9BC6BF-4BBE-417E-B57F-ED23F0675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6920A-A101-441D-8382-079C09045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2D2B6-D402-4FC8-8D3F-5FA80639F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3C159-68C8-4DB3-B5AC-672286D0D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24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56CA7B-DD63-402F-B928-9794BE2BE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3A7338-3910-46CC-A724-3CE0EC9CE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395665E-326A-4785-801D-D897D14B1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3D154-31B4-4D61-95D9-F2E50380E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07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A74D80-391F-446F-B7DB-DF742125C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1C51BB-78BE-402C-96B0-D64CA0F0C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550C39-57CB-44D8-A61D-130959303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1E10-66FD-43A5-A5DE-D2AF6B5D7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46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BDF469-0FFD-4762-8EE7-37BD4FE860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ADB695-4BA4-4517-B8F1-6B9B4F422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30382B-9665-43BC-8784-F7F3EBBBA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3737-6448-453A-B529-F555DF26A9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33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69866D-F7A6-4A67-A91D-DDEEB2186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6C589E-9772-4111-88EB-0C1F118A8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9FAD37-994D-40B3-9ECE-56C46826A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8EF1-1221-469B-A039-B84B69444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27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B0807-70A6-421C-89D4-0AF293C1D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B5318-F70F-4981-84D5-3371C9985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C47C41-60AD-4845-84A1-376894C7E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DC71-440B-4027-BE51-837D446BC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29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55B797-3589-4948-8964-E156E0A87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D79BD9-5F6D-429E-840A-77C5D2FA5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E6E29D-ABD8-4B7A-ADB9-2D3EED6142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E9B4D7-D935-4A3F-A778-EA089FCDDF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A3E1A0-9B67-4862-80D5-EA884A52C7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D9C010-EBE7-41A2-BD98-885C46001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0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D075B-A79E-4614-81EC-3ACBE1A8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BFB1B-BF4D-4676-BE80-A9AA27E36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028B3-9CB8-4800-BBD4-007E558C3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D8B9-8173-4EDA-8EE2-6409EE138BC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6630-9C2F-4207-8E1B-E9F5A3D8D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8BF57-727B-4437-B8C5-DCBC3C73A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6170F-97C5-4B8A-95CD-0DFB1E3F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6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F537E39A-9113-43CB-8C87-1B679BA67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C4C4579-D8AF-4058-866E-7C6AE46A18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5732463"/>
            <a:ext cx="9036050" cy="1125537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Sam Khoza</a:t>
            </a:r>
          </a:p>
          <a:p>
            <a:pPr eaLnBrk="1" hangingPunct="1"/>
            <a:r>
              <a:rPr lang="en-US" alt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ICT Director</a:t>
            </a:r>
          </a:p>
          <a:p>
            <a:pPr eaLnBrk="1" hangingPunct="1"/>
            <a:r>
              <a:rPr lang="en-US" altLang="en-US" sz="1800" dirty="0">
                <a:solidFill>
                  <a:schemeClr val="bg1"/>
                </a:solidFill>
                <a:latin typeface="Arial Black" panose="020B0A04020102020204" pitchFamily="34" charset="0"/>
              </a:rPr>
              <a:t>ITSIUG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C9CD2-DBAE-E64A-5282-E822B3D55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0671E548-F695-A25F-8257-54FC9CEFC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12" y="21952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77F4BE70-B300-F0CE-9713-6D6BBC0E4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7772400" cy="1143000"/>
          </a:xfrm>
          <a:solidFill>
            <a:srgbClr val="214996"/>
          </a:solidFill>
        </p:spPr>
        <p:txBody>
          <a:bodyPr/>
          <a:lstStyle/>
          <a:p>
            <a:pPr eaLnBrk="1" hangingPunct="1"/>
            <a:r>
              <a:rPr lang="en-ZA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Magic Quadrant for Access Management</a:t>
            </a:r>
            <a:endParaRPr lang="en-US" altLang="en-US" sz="3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3C37FB80-ACEB-E20B-C0D6-01E53299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26" name="Picture 2" descr="Figure 1: Magic Quadrant for Access Management">
            <a:extLst>
              <a:ext uri="{FF2B5EF4-FFF2-40B4-BE49-F238E27FC236}">
                <a16:creationId xmlns:a16="http://schemas.microsoft.com/office/drawing/2014/main" id="{C14F018B-C7EF-05E5-60E4-83FFD8B90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486652"/>
            <a:ext cx="5897463" cy="48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4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2F65D-D64E-BCFF-09CB-E58E4C2BD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C3E8BAD4-AC15-630F-E9BA-A503EC625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12" y="21952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78A46728-6FBB-7D82-030F-D5C02DDD4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7772400" cy="1143000"/>
          </a:xfrm>
          <a:solidFill>
            <a:srgbClr val="214996"/>
          </a:solidFill>
        </p:spPr>
        <p:txBody>
          <a:bodyPr/>
          <a:lstStyle/>
          <a:p>
            <a:pPr eaLnBrk="1" hangingPunct="1"/>
            <a:r>
              <a:rPr lang="en-ZA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Emerging IT Security Challenges</a:t>
            </a:r>
            <a:br>
              <a:rPr lang="en-ZA" sz="1200" b="0" i="0" dirty="0">
                <a:solidFill>
                  <a:srgbClr val="2B3853"/>
                </a:solidFill>
                <a:effectLst/>
                <a:latin typeface="DM Sans" pitchFamily="2" charset="0"/>
              </a:rPr>
            </a:br>
            <a:endParaRPr lang="en-US" altLang="en-US" sz="3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0C1A6B60-2546-0A8C-DF9C-AD729E2B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C11F0-86C6-25A6-0540-37C92F095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6" y="1689248"/>
            <a:ext cx="8504400" cy="34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4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0BB0C-824F-84EE-CAF4-7025A9D11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9459116F-61F6-7781-F9B1-02E54580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2140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4B33293E-C58A-0F08-8821-598BB2B10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837"/>
            <a:ext cx="9144000" cy="645188"/>
          </a:xfrm>
          <a:solidFill>
            <a:srgbClr val="214996"/>
          </a:solidFill>
        </p:spPr>
        <p:txBody>
          <a:bodyPr/>
          <a:lstStyle/>
          <a:p>
            <a:pPr eaLnBrk="1" hangingPunct="1"/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University of Venda Cybersecurity Strategies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B3F7C6B8-214A-9265-0016-8E765FD4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0D01D-5E2F-9952-80F9-055571FC1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019" y="5595258"/>
            <a:ext cx="1205461" cy="1217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0410CD-4D3D-D461-1551-8BC40140452F}"/>
              </a:ext>
            </a:extLst>
          </p:cNvPr>
          <p:cNvSpPr txBox="1"/>
          <p:nvPr/>
        </p:nvSpPr>
        <p:spPr>
          <a:xfrm>
            <a:off x="656901" y="719528"/>
            <a:ext cx="7632848" cy="2772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Preventive Measures</a:t>
            </a: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Implementation of robust firewalls and antivirus software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Regular security audits and vulnerability assessments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Automated Patch Management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Detection and Response</a:t>
            </a: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Intrusion detection systems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Incident response plans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B2D7A-EFAB-DD8F-8169-16B1CCDC5743}"/>
              </a:ext>
            </a:extLst>
          </p:cNvPr>
          <p:cNvSpPr txBox="1"/>
          <p:nvPr/>
        </p:nvSpPr>
        <p:spPr>
          <a:xfrm>
            <a:off x="656901" y="3476103"/>
            <a:ext cx="7947443" cy="2772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Awareness and Training</a:t>
            </a: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(</a:t>
            </a:r>
            <a:r>
              <a:rPr lang="en-ZA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Building a Cybersecurity Culture)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Regular training sessions for staff and students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Collaboration with external cybersecurity experts</a:t>
            </a:r>
            <a:endParaRPr lang="en-Z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Promoting best practices for cybersecurity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Policies and Procedures</a:t>
            </a: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Clear guidelines on data handling and usage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Enforcement of cybersecurity policies</a:t>
            </a:r>
          </a:p>
        </p:txBody>
      </p:sp>
    </p:spTree>
    <p:extLst>
      <p:ext uri="{BB962C8B-B14F-4D97-AF65-F5344CB8AC3E}">
        <p14:creationId xmlns:p14="http://schemas.microsoft.com/office/powerpoint/2010/main" val="314190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F393F-516F-E1A6-1C84-FF5E425A2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5FA2381D-80C9-2220-2A21-87FDC730C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12" y="21952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B0F90B37-0DFF-5458-79B2-4B71880E2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7118"/>
            <a:ext cx="7772400" cy="935831"/>
          </a:xfrm>
          <a:solidFill>
            <a:srgbClr val="214996"/>
          </a:solidFill>
        </p:spPr>
        <p:txBody>
          <a:bodyPr/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Zero Trust Approach</a:t>
            </a:r>
            <a:endParaRPr lang="en-US" altLang="en-US" sz="3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4D8D5B97-BB04-A6E5-7520-3E279E3A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32726-F847-D295-FA92-1E75F632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63917"/>
            <a:ext cx="5729237" cy="4579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A16BE3-A3FC-E60F-3795-157AE6E0D54C}"/>
              </a:ext>
            </a:extLst>
          </p:cNvPr>
          <p:cNvSpPr txBox="1"/>
          <p:nvPr/>
        </p:nvSpPr>
        <p:spPr>
          <a:xfrm>
            <a:off x="539553" y="1009506"/>
            <a:ext cx="8554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93939"/>
                </a:solidFill>
                <a:effectLst/>
                <a:latin typeface="Poppins" panose="00000500000000000000" pitchFamily="2" charset="0"/>
              </a:rPr>
              <a:t>The adoption of cloud and mobile means that </a:t>
            </a:r>
            <a:r>
              <a:rPr lang="en-US" b="0" i="0" dirty="0" err="1">
                <a:solidFill>
                  <a:srgbClr val="393939"/>
                </a:solidFill>
                <a:effectLst/>
                <a:latin typeface="Poppins" panose="00000500000000000000" pitchFamily="2" charset="0"/>
              </a:rPr>
              <a:t>Univen</a:t>
            </a:r>
            <a:r>
              <a:rPr lang="en-US" b="0" i="0" dirty="0">
                <a:solidFill>
                  <a:srgbClr val="393939"/>
                </a:solidFill>
                <a:effectLst/>
                <a:latin typeface="Poppins" panose="00000500000000000000" pitchFamily="2" charset="0"/>
              </a:rPr>
              <a:t> no longer has a network perimeter-centric view of security.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90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DC085-A5FF-A873-4390-53CAE201A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292830CD-5979-36D5-A2F7-BE9CA3B2E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12" y="21952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36DB19B7-1570-0B16-BA7B-4B16220F8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188913"/>
            <a:ext cx="8136904" cy="935831"/>
          </a:xfrm>
          <a:solidFill>
            <a:srgbClr val="214996"/>
          </a:solidFill>
        </p:spPr>
        <p:txBody>
          <a:bodyPr/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Zero Trust Security – Verify Model</a:t>
            </a:r>
            <a:endParaRPr lang="en-US" altLang="en-US" sz="3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F46A9035-8654-1E78-0CE0-92359471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2F7BB-31B2-0674-2EAC-FD26A66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4" y="2498299"/>
            <a:ext cx="8304120" cy="2607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393F9D-2D9A-C50C-5CDB-2BC809133FEC}"/>
              </a:ext>
            </a:extLst>
          </p:cNvPr>
          <p:cNvSpPr txBox="1"/>
          <p:nvPr/>
        </p:nvSpPr>
        <p:spPr>
          <a:xfrm>
            <a:off x="539552" y="1476740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93939"/>
                </a:solidFill>
                <a:effectLst/>
                <a:latin typeface="Poppins" panose="00000500000000000000" pitchFamily="2" charset="0"/>
              </a:rPr>
              <a:t>The University of Venda is still offering (Remote) work-from-home to employees post-COVID-19.</a:t>
            </a:r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67DAA-29D8-0B56-FB77-BA2995027175}"/>
              </a:ext>
            </a:extLst>
          </p:cNvPr>
          <p:cNvSpPr txBox="1"/>
          <p:nvPr/>
        </p:nvSpPr>
        <p:spPr>
          <a:xfrm>
            <a:off x="539552" y="5347197"/>
            <a:ext cx="8604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93939"/>
                </a:solidFill>
                <a:latin typeface="Poppins" panose="00000500000000000000" pitchFamily="2" charset="0"/>
              </a:rPr>
              <a:t>T</a:t>
            </a:r>
            <a:r>
              <a:rPr lang="en-US" b="0" i="0" dirty="0">
                <a:solidFill>
                  <a:srgbClr val="393939"/>
                </a:solidFill>
                <a:effectLst/>
                <a:latin typeface="Poppins" panose="00000500000000000000" pitchFamily="2" charset="0"/>
              </a:rPr>
              <a:t>he Zero Trust approach teaches us </a:t>
            </a:r>
            <a:r>
              <a:rPr lang="en-US" b="1" i="0" dirty="0">
                <a:solidFill>
                  <a:srgbClr val="393939"/>
                </a:solidFill>
                <a:effectLst/>
                <a:latin typeface="Poppins" panose="00000500000000000000" pitchFamily="2" charset="0"/>
              </a:rPr>
              <a:t>never to trust, always verify</a:t>
            </a:r>
            <a:r>
              <a:rPr lang="en-US" b="0" i="0" dirty="0">
                <a:solidFill>
                  <a:srgbClr val="393939"/>
                </a:solidFill>
                <a:effectLst/>
                <a:latin typeface="Poppins" panose="00000500000000000000" pitchFamily="2" charset="0"/>
              </a:rPr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8864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3CE3E-4DB2-3E61-A414-1C086B767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7522B8DB-DA76-A712-F974-6807EED89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520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C40F51EB-4783-4621-24D2-1D71F9601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346"/>
            <a:ext cx="9037068" cy="645188"/>
          </a:xfrm>
          <a:solidFill>
            <a:srgbClr val="214996"/>
          </a:solidFill>
        </p:spPr>
        <p:txBody>
          <a:bodyPr/>
          <a:lstStyle/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	</a:t>
            </a:r>
            <a:r>
              <a:rPr lang="en-ZA" sz="2800" b="1" dirty="0" err="1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Univen</a:t>
            </a:r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 Modernized Security 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73CAC23A-BB3A-F1F9-3D5A-53B13240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FF487-4504-DE91-2D9A-7CA53F21D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019" y="5595258"/>
            <a:ext cx="1205461" cy="1217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9B7AAA-37FF-6DA7-7487-E37A307EEA8D}"/>
              </a:ext>
            </a:extLst>
          </p:cNvPr>
          <p:cNvSpPr txBox="1"/>
          <p:nvPr/>
        </p:nvSpPr>
        <p:spPr>
          <a:xfrm>
            <a:off x="-54260" y="548680"/>
            <a:ext cx="903706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ZA" sz="14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10060" algn="just"/>
            <a:r>
              <a:rPr lang="en-US" sz="1800" b="0" i="0" u="none" strike="noStrike" baseline="0" dirty="0">
                <a:latin typeface="Segoe UI" panose="020B0502040204020203" pitchFamily="34" charset="0"/>
              </a:rPr>
              <a:t>Our </a:t>
            </a:r>
            <a:r>
              <a:rPr lang="en-US" sz="1800" b="0" i="0" u="none" strike="noStrike" baseline="0">
                <a:latin typeface="Segoe UI" panose="020B0502040204020203" pitchFamily="34" charset="0"/>
              </a:rPr>
              <a:t>goal is to </a:t>
            </a:r>
            <a:r>
              <a:rPr lang="en-US" sz="1800" b="0" i="0" u="none" strike="noStrike" baseline="0" dirty="0">
                <a:latin typeface="Segoe UI" panose="020B0502040204020203" pitchFamily="34" charset="0"/>
              </a:rPr>
              <a:t>create a secure, resilient, and compliant digital environment at the University of Venda, where </a:t>
            </a:r>
            <a:r>
              <a:rPr lang="en-US" sz="1800" b="1" i="0" u="sng" strike="noStrike" baseline="0" dirty="0">
                <a:latin typeface="Segoe UI" panose="020B0502040204020203" pitchFamily="34" charset="0"/>
              </a:rPr>
              <a:t>data is protected, access is controlled, and the community can confidently thrive in a trusted network.</a:t>
            </a:r>
            <a:endParaRPr lang="en-ZA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FB7F1-0710-A97C-6022-C5C84D526B58}"/>
              </a:ext>
            </a:extLst>
          </p:cNvPr>
          <p:cNvSpPr txBox="1"/>
          <p:nvPr/>
        </p:nvSpPr>
        <p:spPr>
          <a:xfrm>
            <a:off x="54038" y="1466045"/>
            <a:ext cx="882047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ZA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marR="27340" indent="-285750" algn="l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solidFill>
                  <a:srgbClr val="23395E"/>
                </a:solidFill>
                <a:latin typeface="Calibri" panose="020F0502020204030204" pitchFamily="34" charset="0"/>
              </a:rPr>
              <a:t>Security and Identity Services Implemented:</a:t>
            </a:r>
          </a:p>
          <a:p>
            <a:pPr marR="27340" algn="l"/>
            <a:r>
              <a:rPr lang="en-US" b="1" i="0" u="none" strike="noStrike" baseline="0" dirty="0">
                <a:solidFill>
                  <a:srgbClr val="23395E"/>
                </a:solidFill>
                <a:latin typeface="Calibri" panose="020F050202020403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0" u="none" strike="noStrike" baseline="0" dirty="0">
                <a:solidFill>
                  <a:srgbClr val="232323"/>
                </a:solidFill>
                <a:latin typeface="Calibri" panose="020F0502020204030204" pitchFamily="34" charset="0"/>
              </a:rPr>
              <a:t>Microsoft Defender for Endpoint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0" u="none" strike="noStrike" baseline="0" dirty="0">
                <a:solidFill>
                  <a:srgbClr val="232323"/>
                </a:solidFill>
                <a:latin typeface="Calibri" panose="020F0502020204030204" pitchFamily="34" charset="0"/>
              </a:rPr>
              <a:t>Microsoft Defender for Office 365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0" u="none" strike="noStrike" baseline="0" dirty="0">
                <a:solidFill>
                  <a:srgbClr val="232323"/>
                </a:solidFill>
                <a:latin typeface="Calibri" panose="020F0502020204030204" pitchFamily="34" charset="0"/>
              </a:rPr>
              <a:t>Microsoft Defender for Identity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0" u="none" strike="noStrike" baseline="0" dirty="0">
                <a:solidFill>
                  <a:srgbClr val="232323"/>
                </a:solidFill>
                <a:latin typeface="Calibri" panose="020F0502020204030204" pitchFamily="34" charset="0"/>
              </a:rPr>
              <a:t>Microsoft Defender for Cloud Apps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0" u="none" strike="noStrike" baseline="0" dirty="0">
                <a:solidFill>
                  <a:srgbClr val="232323"/>
                </a:solidFill>
                <a:latin typeface="Calibri" panose="020F0502020204030204" pitchFamily="34" charset="0"/>
              </a:rPr>
              <a:t>Microsoft Defender for Cloud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0" u="none" strike="noStrike" baseline="0" dirty="0">
                <a:solidFill>
                  <a:srgbClr val="232323"/>
                </a:solidFill>
                <a:latin typeface="Calibri" panose="020F0502020204030204" pitchFamily="34" charset="0"/>
              </a:rPr>
              <a:t>Microsoft Sentinel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0" u="none" strike="noStrike" baseline="0" dirty="0">
                <a:solidFill>
                  <a:srgbClr val="232323"/>
                </a:solidFill>
                <a:latin typeface="Calibri" panose="020F0502020204030204" pitchFamily="34" charset="0"/>
              </a:rPr>
              <a:t>Microsoft Entra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0" u="none" strike="noStrike" baseline="0" dirty="0">
                <a:solidFill>
                  <a:srgbClr val="232323"/>
                </a:solidFill>
                <a:latin typeface="Calibri" panose="020F0502020204030204" pitchFamily="34" charset="0"/>
              </a:rPr>
              <a:t>Microsoft Security Copilot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i="0" u="none" strike="noStrike" baseline="0" dirty="0">
                <a:solidFill>
                  <a:srgbClr val="232323"/>
                </a:solidFill>
                <a:latin typeface="Calibri" panose="020F0502020204030204" pitchFamily="34" charset="0"/>
              </a:rPr>
              <a:t>PKI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32323"/>
                </a:solidFill>
                <a:latin typeface="Calibri" panose="020F0502020204030204" pitchFamily="34" charset="0"/>
              </a:rPr>
              <a:t>Multifactor Authentication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32323"/>
                </a:solidFill>
                <a:latin typeface="Calibri" panose="020F0502020204030204" pitchFamily="34" charset="0"/>
              </a:rPr>
              <a:t>Microsoft Intune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32323"/>
                </a:solidFill>
                <a:latin typeface="Calibri" panose="020F0502020204030204" pitchFamily="34" charset="0"/>
              </a:rPr>
              <a:t>Automated Patch Management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232323"/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i="0" u="none" strike="noStrike" baseline="0" dirty="0">
              <a:solidFill>
                <a:srgbClr val="23232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21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707C2-F36E-4E01-B5DD-E149B96FC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1DFDDA49-08A4-8F2C-379F-A706EDA0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12" y="21952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129B4E04-8500-3A27-8342-1F4CEB7DC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7772400" cy="791815"/>
          </a:xfrm>
          <a:solidFill>
            <a:srgbClr val="214996"/>
          </a:solidFill>
        </p:spPr>
        <p:txBody>
          <a:bodyPr/>
          <a:lstStyle/>
          <a:p>
            <a:pPr eaLnBrk="1" hangingPunct="1"/>
            <a:br>
              <a:rPr lang="en-ZA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ZA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Benefits of IAM</a:t>
            </a:r>
            <a:br>
              <a:rPr lang="en-ZA" sz="1200" b="0" i="0" dirty="0">
                <a:solidFill>
                  <a:srgbClr val="2B3853"/>
                </a:solidFill>
                <a:effectLst/>
                <a:latin typeface="DM Sans" pitchFamily="2" charset="0"/>
              </a:rPr>
            </a:br>
            <a:br>
              <a:rPr lang="en-ZA" sz="1200" b="0" i="0" dirty="0">
                <a:solidFill>
                  <a:srgbClr val="2B3853"/>
                </a:solidFill>
                <a:effectLst/>
                <a:latin typeface="DM Sans" pitchFamily="2" charset="0"/>
              </a:rPr>
            </a:br>
            <a:endParaRPr lang="en-US" altLang="en-US" sz="3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01CF23F8-483A-2EEA-B7CE-709F4018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EDFFF-43A7-4680-564E-D91D294E9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498874"/>
            <a:ext cx="4911516" cy="454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3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81F8E-EEA4-84F6-FF67-6B98F4D5F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A74357CD-4414-B372-A007-D31D55D7D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95D7C642-8CCF-2712-E2B9-861AA6FDC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191"/>
            <a:ext cx="9144000" cy="645188"/>
          </a:xfrm>
          <a:solidFill>
            <a:srgbClr val="214996"/>
          </a:solidFill>
        </p:spPr>
        <p:txBody>
          <a:bodyPr/>
          <a:lstStyle/>
          <a:p>
            <a:br>
              <a:rPr lang="en-ZA" sz="1800" b="0" i="0" u="none" strike="noStrike" baseline="0" dirty="0">
                <a:solidFill>
                  <a:srgbClr val="000000"/>
                </a:solidFill>
                <a:latin typeface="Segoe UI Semibold" panose="020B0702040204020203" pitchFamily="34" charset="0"/>
              </a:rPr>
            </a:br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Microsoft Security Co-Pilot 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18C203B5-F999-2FD7-91E8-02417618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09705-8C1E-C3F7-8416-2310B547C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019" y="5595258"/>
            <a:ext cx="1205461" cy="1217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8E01C-6C89-2941-5843-8DEF3904D1A4}"/>
              </a:ext>
            </a:extLst>
          </p:cNvPr>
          <p:cNvSpPr txBox="1"/>
          <p:nvPr/>
        </p:nvSpPr>
        <p:spPr>
          <a:xfrm>
            <a:off x="144016" y="610997"/>
            <a:ext cx="874846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ZA" sz="12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R="59540" algn="l"/>
            <a:r>
              <a:rPr lang="en-US" b="1" i="0" u="none" strike="noStrike" baseline="0" dirty="0" err="1">
                <a:latin typeface="Segoe UI" panose="020B0502040204020203" pitchFamily="34" charset="0"/>
              </a:rPr>
              <a:t>Univen</a:t>
            </a:r>
            <a:r>
              <a:rPr lang="en-US" b="1" i="0" u="none" strike="noStrike" baseline="0" dirty="0">
                <a:latin typeface="Segoe UI" panose="020B0502040204020203" pitchFamily="34" charset="0"/>
              </a:rPr>
              <a:t> is the first University in Africa to implement Security CoPilot. </a:t>
            </a:r>
            <a:endParaRPr lang="en-US" b="0" i="0" u="none" strike="noStrike" baseline="0" dirty="0">
              <a:latin typeface="Segoe UI" panose="020B0502040204020203" pitchFamily="34" charset="0"/>
            </a:endParaRPr>
          </a:p>
          <a:p>
            <a:pPr marR="39310" algn="l"/>
            <a:endParaRPr lang="en-US" sz="1400" b="0" i="0" u="none" strike="noStrike" baseline="0" dirty="0">
              <a:solidFill>
                <a:srgbClr val="151515"/>
              </a:solidFill>
              <a:latin typeface="Segoe UI" panose="020B0502040204020203" pitchFamily="34" charset="0"/>
            </a:endParaRPr>
          </a:p>
          <a:p>
            <a:pPr marL="285750" marR="39310" indent="-285750" algn="l">
              <a:buFont typeface="Wingdings" panose="05000000000000000000" pitchFamily="2" charset="2"/>
              <a:buChar char="§"/>
            </a:pPr>
            <a:r>
              <a:rPr lang="en-US" sz="1600" b="0" i="0" u="none" strike="noStrike" baseline="0" dirty="0">
                <a:solidFill>
                  <a:srgbClr val="151515"/>
                </a:solidFill>
                <a:latin typeface="Segoe UI" panose="020B0502040204020203" pitchFamily="34" charset="0"/>
              </a:rPr>
              <a:t>Security Copilot is an AI-powered security solution that helps security teams protect </a:t>
            </a:r>
            <a:r>
              <a:rPr lang="en-US" sz="1600" b="0" i="0" u="none" strike="noStrike" baseline="0" dirty="0" err="1">
                <a:solidFill>
                  <a:srgbClr val="151515"/>
                </a:solidFill>
                <a:latin typeface="Segoe UI" panose="020B0502040204020203" pitchFamily="34" charset="0"/>
              </a:rPr>
              <a:t>Univen</a:t>
            </a:r>
            <a:r>
              <a:rPr lang="en-US" sz="1600" b="0" i="0" u="none" strike="noStrike" baseline="0" dirty="0">
                <a:solidFill>
                  <a:srgbClr val="151515"/>
                </a:solidFill>
                <a:latin typeface="Segoe UI" panose="020B0502040204020203" pitchFamily="34" charset="0"/>
              </a:rPr>
              <a:t> from cyber threats at machine speed and scale. </a:t>
            </a:r>
          </a:p>
          <a:p>
            <a:pPr marL="285750" marR="39310" indent="-285750" algn="l">
              <a:buFont typeface="Wingdings" panose="05000000000000000000" pitchFamily="2" charset="2"/>
              <a:buChar char="§"/>
            </a:pPr>
            <a:r>
              <a:rPr lang="en-US" sz="1600" b="0" i="0" u="none" strike="noStrike" baseline="0" dirty="0">
                <a:solidFill>
                  <a:srgbClr val="151515"/>
                </a:solidFill>
                <a:latin typeface="Segoe UI" panose="020B0502040204020203" pitchFamily="34" charset="0"/>
              </a:rPr>
              <a:t>It works by using a large language model that can understand natural language queries and generate security-specific responses. </a:t>
            </a:r>
          </a:p>
          <a:p>
            <a:pPr marL="285750" marR="39310" indent="-285750" algn="l">
              <a:buFont typeface="Wingdings" panose="05000000000000000000" pitchFamily="2" charset="2"/>
              <a:buChar char="§"/>
            </a:pPr>
            <a:r>
              <a:rPr lang="en-US" sz="1600" b="0" i="0" u="none" strike="noStrike" baseline="0" dirty="0">
                <a:solidFill>
                  <a:srgbClr val="151515"/>
                </a:solidFill>
                <a:latin typeface="Segoe UI" panose="020B0502040204020203" pitchFamily="34" charset="0"/>
              </a:rPr>
              <a:t>It also leverages the </a:t>
            </a:r>
            <a:r>
              <a:rPr lang="en-US" sz="1600" dirty="0">
                <a:solidFill>
                  <a:srgbClr val="151515"/>
                </a:solidFill>
                <a:latin typeface="Segoe UI" panose="020B0502040204020203" pitchFamily="34" charset="0"/>
              </a:rPr>
              <a:t>university</a:t>
            </a:r>
            <a:r>
              <a:rPr lang="en-US" sz="1600" b="0" i="0" u="none" strike="noStrike" baseline="0" dirty="0">
                <a:solidFill>
                  <a:srgbClr val="151515"/>
                </a:solidFill>
                <a:latin typeface="Segoe UI" panose="020B0502040204020203" pitchFamily="34" charset="0"/>
              </a:rPr>
              <a:t>'s security expertise and global threat intelligence to provide tailored insights and recommendations.</a:t>
            </a:r>
            <a:endParaRPr lang="en-US" sz="1600" dirty="0">
              <a:solidFill>
                <a:srgbClr val="151515"/>
              </a:solidFill>
              <a:latin typeface="Segoe UI" panose="020B0502040204020203" pitchFamily="34" charset="0"/>
            </a:endParaRPr>
          </a:p>
          <a:p>
            <a:pPr marR="39310" algn="l"/>
            <a:endParaRPr lang="en-US" sz="1600" b="1" i="0" u="none" strike="noStrike" baseline="0" dirty="0">
              <a:solidFill>
                <a:srgbClr val="151515"/>
              </a:solidFill>
              <a:latin typeface="Segoe UI" panose="020B0502040204020203" pitchFamily="34" charset="0"/>
            </a:endParaRPr>
          </a:p>
          <a:p>
            <a:pPr marR="39310" algn="l"/>
            <a:r>
              <a:rPr lang="en-US" sz="1600" b="1" i="0" u="none" strike="noStrike" baseline="0" dirty="0">
                <a:solidFill>
                  <a:srgbClr val="23395E"/>
                </a:solidFill>
                <a:latin typeface="Segoe UI" panose="020B0502040204020203" pitchFamily="34" charset="0"/>
              </a:rPr>
              <a:t>Benefits to the University of Venda:</a:t>
            </a:r>
          </a:p>
          <a:p>
            <a:pPr marL="742950" marR="39310" lvl="1" indent="-285750">
              <a:buFont typeface="Wingdings" panose="05000000000000000000" pitchFamily="2" charset="2"/>
              <a:buChar char="ü"/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Enhanced Security: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Improved ability to detect and mitigate security threats swiftly, reducing the risk of data breaches. </a:t>
            </a:r>
          </a:p>
          <a:p>
            <a:pPr marL="742950" marR="39310" lvl="1" indent="-285750">
              <a:buFont typeface="Wingdings" panose="05000000000000000000" pitchFamily="2" charset="2"/>
              <a:buChar char="ü"/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Real-time Monitoring: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Continuous monitoring of university systems, ensuring faster response to potential vulnerabilities. </a:t>
            </a:r>
          </a:p>
          <a:p>
            <a:pPr marL="742950" marR="39310" lvl="1" indent="-285750">
              <a:buFont typeface="Wingdings" panose="05000000000000000000" pitchFamily="2" charset="2"/>
              <a:buChar char="ü"/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Operational Efficiency: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Automation of routine security tasks, freeing up IT staff to focus on more strategic initiatives. </a:t>
            </a:r>
          </a:p>
          <a:p>
            <a:pPr marL="742950" marR="39310" lvl="1" indent="-285750">
              <a:buFont typeface="Wingdings" panose="05000000000000000000" pitchFamily="2" charset="2"/>
              <a:buChar char="ü"/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Data Protection: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Stronger protection of sensitive academic and administrative data, ensuring compliance with privacy regulations. </a:t>
            </a:r>
          </a:p>
          <a:p>
            <a:pPr marL="742950" marR="39310" lvl="1" indent="-285750">
              <a:buFont typeface="Wingdings" panose="05000000000000000000" pitchFamily="2" charset="2"/>
              <a:buChar char="ü"/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Cost-effective Security: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</a:rPr>
              <a:t>Helps reduce the need for extensive manual interventions and lowers overall cybersecurity costs.</a:t>
            </a:r>
          </a:p>
        </p:txBody>
      </p:sp>
    </p:spTree>
    <p:extLst>
      <p:ext uri="{BB962C8B-B14F-4D97-AF65-F5344CB8AC3E}">
        <p14:creationId xmlns:p14="http://schemas.microsoft.com/office/powerpoint/2010/main" val="1211502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4F222-79A1-1FD4-B725-DF14E290A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19299EC4-8C4F-5B5E-1F5C-518FFDB7D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3992BDD7-5211-FCB2-022A-8E366BB86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837"/>
            <a:ext cx="9144000" cy="645188"/>
          </a:xfrm>
          <a:solidFill>
            <a:srgbClr val="214996"/>
          </a:solidFill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Network Security</a:t>
            </a:r>
            <a:endParaRPr lang="en-US" altLang="en-US" sz="28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07C505C9-AB6D-2218-C49F-443DDFB9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D5B3A-2EBC-2DB3-F648-A8C4279F1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019" y="5595258"/>
            <a:ext cx="1205461" cy="1217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CB4AA-6947-F2EF-9D2D-DE3E3D0F51C9}"/>
              </a:ext>
            </a:extLst>
          </p:cNvPr>
          <p:cNvSpPr txBox="1"/>
          <p:nvPr/>
        </p:nvSpPr>
        <p:spPr>
          <a:xfrm>
            <a:off x="107504" y="836712"/>
            <a:ext cx="8856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ZA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Univen</a:t>
            </a:r>
            <a:r>
              <a:rPr lang="en-Z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successfully deployed and integrated advanced security solutions into the University’s network infrastructure.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Z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solutions were implemented to ensure secure access, device compliance, and effective monitoring across wired and wireless networks.</a:t>
            </a:r>
            <a:endParaRPr lang="en-Z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C5A69-CAD1-B5BE-9BCA-59BFFFACE4F0}"/>
              </a:ext>
            </a:extLst>
          </p:cNvPr>
          <p:cNvSpPr txBox="1"/>
          <p:nvPr/>
        </p:nvSpPr>
        <p:spPr>
          <a:xfrm>
            <a:off x="683568" y="2274242"/>
            <a:ext cx="770485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dirty="0" err="1">
                <a:latin typeface="Arial" panose="020B0604020202020204" pitchFamily="34" charset="0"/>
                <a:ea typeface="Aptos" panose="020B0004020202020204" pitchFamily="34" charset="0"/>
              </a:rPr>
              <a:t>Fortigate</a:t>
            </a:r>
            <a:r>
              <a:rPr lang="en-ZA" sz="2000" b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Firewalls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b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Aruba ClearPass – Network Access Control (NAC)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b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TACACS+ for Network Device Authentication</a:t>
            </a:r>
            <a:endParaRPr lang="en-ZA" sz="2000" dirty="0"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AirWave</a:t>
            </a:r>
            <a:r>
              <a:rPr lang="en-ZA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Network Monitoring &amp; Management</a:t>
            </a:r>
            <a:endParaRPr lang="en-Z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b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ClearPass Policy Manager (CPPM) – Advanced Access Control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b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Microsoft Intune – Endpoint Security &amp; Compliance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b="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FortiAnalyzer</a:t>
            </a:r>
            <a:r>
              <a:rPr lang="en-ZA" sz="2000" b="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– Security Analytics &amp; Log Management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ZA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FortiVPN</a:t>
            </a:r>
            <a:r>
              <a:rPr lang="en-ZA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SSO with Azure Integration</a:t>
            </a:r>
          </a:p>
          <a:p>
            <a:pPr algn="l"/>
            <a:endParaRPr lang="en-ZA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ZA" sz="1800" b="0" i="0" u="none" strike="noStrike" baseline="0" dirty="0">
              <a:latin typeface="Arial" panose="020B0604020202020204" pitchFamily="34" charset="0"/>
            </a:endParaRPr>
          </a:p>
          <a:p>
            <a:endParaRPr lang="en-Z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930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3CD75-C1B5-2E49-C950-F23E53BDB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9CA93B7E-B547-ABF2-B52A-207A232F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E73D3D9D-430D-69AE-58DB-F4CDE220C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837"/>
            <a:ext cx="9144000" cy="645188"/>
          </a:xfrm>
          <a:solidFill>
            <a:srgbClr val="214996"/>
          </a:solidFill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Conclusion</a:t>
            </a:r>
            <a:endParaRPr lang="en-US" altLang="en-US" sz="28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A5A8232D-C75C-7C8A-2127-0A75E4C3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EA177-19C5-246C-2EAA-54A2D5505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019" y="5595258"/>
            <a:ext cx="1205461" cy="1217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3DA2F2-D58F-4A61-8431-AD0A5D640FCB}"/>
              </a:ext>
            </a:extLst>
          </p:cNvPr>
          <p:cNvSpPr txBox="1"/>
          <p:nvPr/>
        </p:nvSpPr>
        <p:spPr>
          <a:xfrm>
            <a:off x="239400" y="2162170"/>
            <a:ext cx="862928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Rollout </a:t>
            </a:r>
            <a:r>
              <a:rPr lang="en-US" dirty="0" err="1"/>
              <a:t>Passwordless</a:t>
            </a:r>
            <a:r>
              <a:rPr lang="en-US" dirty="0"/>
              <a:t> Infrastructure - Microsoft Windows Hello for Business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ZA" i="0" u="none" strike="noStrike" baseline="0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ZA" i="0" u="none" strike="noStrike" baseline="0" dirty="0">
                <a:solidFill>
                  <a:srgbClr val="232323"/>
                </a:solidFill>
              </a:rPr>
              <a:t>Onboarding Microsoft Purview	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ZA" i="0" u="none" strike="noStrike" baseline="0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ZA" i="0" u="none" strike="noStrike" baseline="0" dirty="0">
                <a:solidFill>
                  <a:srgbClr val="232323"/>
                </a:solidFill>
              </a:rPr>
              <a:t>Sentinel Optimization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ZA" i="0" u="none" strike="noStrike" baseline="0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ZA" i="0" u="none" strike="noStrike" baseline="0" dirty="0">
                <a:solidFill>
                  <a:srgbClr val="232323"/>
                </a:solidFill>
              </a:rPr>
              <a:t>Enterprise Security Assessment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ZA" dirty="0">
              <a:solidFill>
                <a:srgbClr val="232323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ZA" dirty="0">
                <a:solidFill>
                  <a:srgbClr val="232323"/>
                </a:solidFill>
              </a:rPr>
              <a:t>Review Security Policies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ZA" dirty="0">
              <a:solidFill>
                <a:srgbClr val="232323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ZA" dirty="0">
                <a:solidFill>
                  <a:srgbClr val="232323"/>
                </a:solidFill>
              </a:rPr>
              <a:t>Network Penetration Test	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EACBF-D4DA-13BD-9582-A99DE0A370EF}"/>
              </a:ext>
            </a:extLst>
          </p:cNvPr>
          <p:cNvSpPr txBox="1"/>
          <p:nvPr/>
        </p:nvSpPr>
        <p:spPr>
          <a:xfrm>
            <a:off x="251520" y="1067326"/>
            <a:ext cx="7272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Arial" panose="020B0604020202020204" pitchFamily="34" charset="0"/>
                <a:cs typeface="Angsana New" panose="02020603050405020304" pitchFamily="18" charset="-34"/>
              </a:rPr>
              <a:t>The University of Venda has adopted a Zero Trust approach</a:t>
            </a:r>
            <a:r>
              <a:rPr lang="en-US" altLang="en-US" sz="1800" b="1" dirty="0">
                <a:latin typeface="Arial" panose="020B0604020202020204" pitchFamily="34" charset="0"/>
                <a:cs typeface="Angsana New" panose="02020603050405020304" pitchFamily="18" charset="-34"/>
              </a:rPr>
              <a:t>.</a:t>
            </a:r>
          </a:p>
          <a:p>
            <a:endParaRPr lang="en-US" altLang="en-US" sz="1800" b="1" dirty="0"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r>
              <a:rPr lang="en-US" altLang="en-US" sz="1800" b="1" dirty="0">
                <a:latin typeface="Arial" panose="020B0604020202020204" pitchFamily="34" charset="0"/>
                <a:cs typeface="Angsana New" panose="02020603050405020304" pitchFamily="18" charset="-34"/>
              </a:rPr>
              <a:t>2025 Security </a:t>
            </a:r>
            <a:r>
              <a:rPr lang="en-US" altLang="en-US" b="1" dirty="0">
                <a:latin typeface="Arial" panose="020B0604020202020204" pitchFamily="34" charset="0"/>
                <a:cs typeface="Angsana New" panose="02020603050405020304" pitchFamily="18" charset="-34"/>
              </a:rPr>
              <a:t>Projects: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0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1F06D37B-A230-4AF5-B89C-22FB3869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C2BCC457-C8F1-4CD9-83B3-758FBD20B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7772400" cy="1143000"/>
          </a:xfrm>
          <a:solidFill>
            <a:srgbClr val="214996"/>
          </a:solidFill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cs typeface="Angsana New" panose="02020603050405020304" pitchFamily="18" charset="-34"/>
              </a:rPr>
              <a:t>Topic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8F8CC3E7-3A10-4EFC-B4F3-BD93860EF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525456"/>
            <a:ext cx="8568952" cy="4855872"/>
          </a:xfrm>
        </p:spPr>
        <p:txBody>
          <a:bodyPr/>
          <a:lstStyle/>
          <a:p>
            <a:pPr algn="l"/>
            <a:endParaRPr lang="en-ZA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i="0" u="none" strike="noStrike" baseline="0" dirty="0">
                <a:solidFill>
                  <a:srgbClr val="000000"/>
                </a:solidFill>
              </a:rPr>
              <a:t>Threats to Trust: Enhancing Cybersecurity Resilience at the University of Venda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endParaRPr lang="en-ZA" sz="24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Cybersecurity refers to the practice of protecting systems, networks, and programs from digital attacks.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ZA" sz="2000" dirty="0">
                <a:latin typeface="Aptos" panose="020B0004020202020204" pitchFamily="34" charset="0"/>
                <a:cs typeface="Times New Roman" panose="02020603050405020304" pitchFamily="18" charset="0"/>
              </a:rPr>
              <a:t>For universities, cybersecurity is essential to safeguard sensitive information, ensure the continuity of academic activities, and maintain the</a:t>
            </a:r>
            <a:r>
              <a:rPr lang="en-ZA" sz="2000" u="sng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2000" b="1" u="sng" dirty="0">
                <a:latin typeface="Aptos" panose="020B0004020202020204" pitchFamily="34" charset="0"/>
                <a:cs typeface="Times New Roman" panose="02020603050405020304" pitchFamily="18" charset="0"/>
              </a:rPr>
              <a:t>trust</a:t>
            </a:r>
            <a:r>
              <a:rPr lang="en-ZA" sz="2000" u="sng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ZA" sz="2000" dirty="0">
                <a:latin typeface="Aptos" panose="020B0004020202020204" pitchFamily="34" charset="0"/>
                <a:cs typeface="Times New Roman" panose="02020603050405020304" pitchFamily="18" charset="0"/>
              </a:rPr>
              <a:t>of students, staff, and stakeholders.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ZA" sz="2000" dirty="0" err="1">
                <a:latin typeface="Aptos" panose="020B0004020202020204" pitchFamily="34" charset="0"/>
                <a:cs typeface="Times New Roman" panose="02020603050405020304" pitchFamily="18" charset="0"/>
              </a:rPr>
              <a:t>Univen</a:t>
            </a:r>
            <a:r>
              <a:rPr lang="en-ZA" sz="2000" dirty="0">
                <a:latin typeface="Aptos" panose="020B0004020202020204" pitchFamily="34" charset="0"/>
                <a:cs typeface="Times New Roman" panose="02020603050405020304" pitchFamily="18" charset="0"/>
              </a:rPr>
              <a:t> has adopted </a:t>
            </a:r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Aptos" panose="020B0004020202020204" pitchFamily="34" charset="0"/>
                <a:cs typeface="Times New Roman" panose="02020603050405020304" pitchFamily="18" charset="0"/>
              </a:rPr>
              <a:t>ZERO TRUST </a:t>
            </a:r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model - a new network security approach that assumes no user or device can be trusted by default.</a:t>
            </a:r>
            <a:endParaRPr lang="en-ZA" sz="20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Z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ZA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E50DCC54-947E-4762-BE67-6010DE81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90F1C4-B366-8986-5951-33CF542C8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019" y="5595258"/>
            <a:ext cx="1205461" cy="12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43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1F06D37B-A230-4AF5-B89C-22FB3869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74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C2BCC457-C8F1-4CD9-83B3-758FBD20B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89" y="0"/>
            <a:ext cx="9144000" cy="2636912"/>
          </a:xfrm>
          <a:solidFill>
            <a:srgbClr val="214996"/>
          </a:solidFill>
        </p:spPr>
        <p:txBody>
          <a:bodyPr/>
          <a:lstStyle/>
          <a:p>
            <a:pPr eaLnBrk="1" hangingPunct="1"/>
            <a:endParaRPr lang="en-US" altLang="en-US" sz="3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E50DCC54-947E-4762-BE67-6010DE81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E00A3-1EC2-66B2-63F3-2DCCCEDDC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371600"/>
            <a:ext cx="8205092" cy="45776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Z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E3EC76-0F4F-1FFC-55EE-0BD2571B38B1}"/>
              </a:ext>
            </a:extLst>
          </p:cNvPr>
          <p:cNvSpPr txBox="1"/>
          <p:nvPr/>
        </p:nvSpPr>
        <p:spPr>
          <a:xfrm>
            <a:off x="971600" y="591411"/>
            <a:ext cx="7704856" cy="1564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1DDF93-23DC-373F-B8CC-E846D6FB916E}"/>
              </a:ext>
            </a:extLst>
          </p:cNvPr>
          <p:cNvSpPr txBox="1">
            <a:spLocks/>
          </p:cNvSpPr>
          <p:nvPr/>
        </p:nvSpPr>
        <p:spPr bwMode="auto">
          <a:xfrm>
            <a:off x="1641461" y="764704"/>
            <a:ext cx="5829300" cy="10801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ZA" b="1" kern="0">
                <a:solidFill>
                  <a:schemeClr val="bg1"/>
                </a:solidFill>
                <a:latin typeface="Arial Black" panose="020B0A04020102020204" pitchFamily="34" charset="0"/>
                <a:ea typeface="+mj-ea"/>
              </a:rPr>
              <a:t>THANK YOU</a:t>
            </a:r>
            <a:endParaRPr lang="en-ZA" b="1" kern="0" dirty="0">
              <a:solidFill>
                <a:schemeClr val="bg1"/>
              </a:solidFill>
              <a:latin typeface="Arial Black" panose="020B0A04020102020204" pitchFamily="34" charset="0"/>
              <a:ea typeface="+mj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051C4-1004-C0B6-3AFA-6D6EF31A1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7860">
            <a:off x="5504533" y="3346409"/>
            <a:ext cx="2016224" cy="1101298"/>
          </a:xfrm>
          <a:prstGeom prst="rect">
            <a:avLst/>
          </a:prstGeom>
          <a:ln w="136525">
            <a:solidFill>
              <a:schemeClr val="bg1">
                <a:lumMod val="9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8BBB32-39D8-3770-2741-F321FE5EB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1582">
            <a:off x="1335300" y="3602484"/>
            <a:ext cx="2232248" cy="1237213"/>
          </a:xfrm>
          <a:prstGeom prst="rect">
            <a:avLst/>
          </a:prstGeom>
          <a:ln w="508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279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1F06D37B-A230-4AF5-B89C-22FB3869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" y="0"/>
            <a:ext cx="9112221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C2BCC457-C8F1-4CD9-83B3-758FBD20B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889" y="0"/>
            <a:ext cx="9144000" cy="965074"/>
          </a:xfrm>
          <a:solidFill>
            <a:srgbClr val="214996"/>
          </a:solidFill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Digital Transformation in Higher Education</a:t>
            </a: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E50DCC54-947E-4762-BE67-6010DE81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E00A3-1EC2-66B2-63F3-2DCCCEDDC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371600"/>
            <a:ext cx="8205092" cy="45776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8DD26-1FEE-E3FE-6570-F5625BC604CE}"/>
              </a:ext>
            </a:extLst>
          </p:cNvPr>
          <p:cNvSpPr/>
          <p:nvPr/>
        </p:nvSpPr>
        <p:spPr>
          <a:xfrm>
            <a:off x="6524671" y="2458837"/>
            <a:ext cx="3055196" cy="1152128"/>
          </a:xfrm>
          <a:prstGeom prst="rect">
            <a:avLst/>
          </a:prstGeom>
        </p:spPr>
        <p:style>
          <a:lnRef idx="0">
            <a:schemeClr val="accent4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4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4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BFC41F-AB2F-3C3E-508A-E3A97F3655BA}"/>
              </a:ext>
            </a:extLst>
          </p:cNvPr>
          <p:cNvSpPr/>
          <p:nvPr/>
        </p:nvSpPr>
        <p:spPr>
          <a:xfrm>
            <a:off x="7791544" y="4017491"/>
            <a:ext cx="3055202" cy="1152128"/>
          </a:xfrm>
          <a:prstGeom prst="rect">
            <a:avLst/>
          </a:prstGeom>
        </p:spPr>
        <p:style>
          <a:lnRef idx="0">
            <a:schemeClr val="accent4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4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4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46C83C-BEE9-0946-DACF-0D5C46D56A65}"/>
              </a:ext>
            </a:extLst>
          </p:cNvPr>
          <p:cNvSpPr/>
          <p:nvPr/>
        </p:nvSpPr>
        <p:spPr>
          <a:xfrm>
            <a:off x="2601286" y="4060586"/>
            <a:ext cx="3055198" cy="1152128"/>
          </a:xfrm>
          <a:prstGeom prst="rect">
            <a:avLst/>
          </a:prstGeom>
        </p:spPr>
        <p:style>
          <a:lnRef idx="0">
            <a:schemeClr val="accent4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4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4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/>
          </a:p>
        </p:txBody>
      </p:sp>
      <p:sp>
        <p:nvSpPr>
          <p:cNvPr id="24" name="Freeform 267">
            <a:extLst>
              <a:ext uri="{FF2B5EF4-FFF2-40B4-BE49-F238E27FC236}">
                <a16:creationId xmlns:a16="http://schemas.microsoft.com/office/drawing/2014/main" id="{46638511-A44D-20B8-76CA-83D0BC94F7B3}"/>
              </a:ext>
            </a:extLst>
          </p:cNvPr>
          <p:cNvSpPr>
            <a:spLocks/>
          </p:cNvSpPr>
          <p:nvPr/>
        </p:nvSpPr>
        <p:spPr bwMode="auto">
          <a:xfrm>
            <a:off x="1241499" y="4379018"/>
            <a:ext cx="538536" cy="634329"/>
          </a:xfrm>
          <a:custGeom>
            <a:avLst/>
            <a:gdLst>
              <a:gd name="connsiteX0" fmla="*/ 130573 w 724244"/>
              <a:gd name="connsiteY0" fmla="*/ 677238 h 853075"/>
              <a:gd name="connsiteX1" fmla="*/ 600635 w 724244"/>
              <a:gd name="connsiteY1" fmla="*/ 677238 h 853075"/>
              <a:gd name="connsiteX2" fmla="*/ 604117 w 724244"/>
              <a:gd name="connsiteY2" fmla="*/ 680720 h 853075"/>
              <a:gd name="connsiteX3" fmla="*/ 604117 w 724244"/>
              <a:gd name="connsiteY3" fmla="*/ 694647 h 853075"/>
              <a:gd name="connsiteX4" fmla="*/ 600635 w 724244"/>
              <a:gd name="connsiteY4" fmla="*/ 698129 h 853075"/>
              <a:gd name="connsiteX5" fmla="*/ 130573 w 724244"/>
              <a:gd name="connsiteY5" fmla="*/ 698129 h 853075"/>
              <a:gd name="connsiteX6" fmla="*/ 127091 w 724244"/>
              <a:gd name="connsiteY6" fmla="*/ 694647 h 853075"/>
              <a:gd name="connsiteX7" fmla="*/ 127091 w 724244"/>
              <a:gd name="connsiteY7" fmla="*/ 680720 h 853075"/>
              <a:gd name="connsiteX8" fmla="*/ 130573 w 724244"/>
              <a:gd name="connsiteY8" fmla="*/ 677238 h 853075"/>
              <a:gd name="connsiteX9" fmla="*/ 130573 w 724244"/>
              <a:gd name="connsiteY9" fmla="*/ 551889 h 853075"/>
              <a:gd name="connsiteX10" fmla="*/ 600635 w 724244"/>
              <a:gd name="connsiteY10" fmla="*/ 551889 h 853075"/>
              <a:gd name="connsiteX11" fmla="*/ 604117 w 724244"/>
              <a:gd name="connsiteY11" fmla="*/ 555371 h 853075"/>
              <a:gd name="connsiteX12" fmla="*/ 604117 w 724244"/>
              <a:gd name="connsiteY12" fmla="*/ 569298 h 853075"/>
              <a:gd name="connsiteX13" fmla="*/ 600635 w 724244"/>
              <a:gd name="connsiteY13" fmla="*/ 572780 h 853075"/>
              <a:gd name="connsiteX14" fmla="*/ 130573 w 724244"/>
              <a:gd name="connsiteY14" fmla="*/ 572780 h 853075"/>
              <a:gd name="connsiteX15" fmla="*/ 127091 w 724244"/>
              <a:gd name="connsiteY15" fmla="*/ 569298 h 853075"/>
              <a:gd name="connsiteX16" fmla="*/ 127091 w 724244"/>
              <a:gd name="connsiteY16" fmla="*/ 555371 h 853075"/>
              <a:gd name="connsiteX17" fmla="*/ 130573 w 724244"/>
              <a:gd name="connsiteY17" fmla="*/ 551889 h 853075"/>
              <a:gd name="connsiteX18" fmla="*/ 130283 w 724244"/>
              <a:gd name="connsiteY18" fmla="*/ 428279 h 853075"/>
              <a:gd name="connsiteX19" fmla="*/ 600925 w 724244"/>
              <a:gd name="connsiteY19" fmla="*/ 428279 h 853075"/>
              <a:gd name="connsiteX20" fmla="*/ 604117 w 724244"/>
              <a:gd name="connsiteY20" fmla="*/ 431471 h 853075"/>
              <a:gd name="connsiteX21" fmla="*/ 604117 w 724244"/>
              <a:gd name="connsiteY21" fmla="*/ 444238 h 853075"/>
              <a:gd name="connsiteX22" fmla="*/ 600925 w 724244"/>
              <a:gd name="connsiteY22" fmla="*/ 447430 h 853075"/>
              <a:gd name="connsiteX23" fmla="*/ 130283 w 724244"/>
              <a:gd name="connsiteY23" fmla="*/ 447430 h 853075"/>
              <a:gd name="connsiteX24" fmla="*/ 127091 w 724244"/>
              <a:gd name="connsiteY24" fmla="*/ 444238 h 853075"/>
              <a:gd name="connsiteX25" fmla="*/ 127091 w 724244"/>
              <a:gd name="connsiteY25" fmla="*/ 431471 h 853075"/>
              <a:gd name="connsiteX26" fmla="*/ 130283 w 724244"/>
              <a:gd name="connsiteY26" fmla="*/ 428279 h 853075"/>
              <a:gd name="connsiteX27" fmla="*/ 130573 w 724244"/>
              <a:gd name="connsiteY27" fmla="*/ 302929 h 853075"/>
              <a:gd name="connsiteX28" fmla="*/ 600635 w 724244"/>
              <a:gd name="connsiteY28" fmla="*/ 302929 h 853075"/>
              <a:gd name="connsiteX29" fmla="*/ 604117 w 724244"/>
              <a:gd name="connsiteY29" fmla="*/ 306411 h 853075"/>
              <a:gd name="connsiteX30" fmla="*/ 604117 w 724244"/>
              <a:gd name="connsiteY30" fmla="*/ 320338 h 853075"/>
              <a:gd name="connsiteX31" fmla="*/ 600635 w 724244"/>
              <a:gd name="connsiteY31" fmla="*/ 323820 h 853075"/>
              <a:gd name="connsiteX32" fmla="*/ 130573 w 724244"/>
              <a:gd name="connsiteY32" fmla="*/ 323820 h 853075"/>
              <a:gd name="connsiteX33" fmla="*/ 127091 w 724244"/>
              <a:gd name="connsiteY33" fmla="*/ 320338 h 853075"/>
              <a:gd name="connsiteX34" fmla="*/ 127091 w 724244"/>
              <a:gd name="connsiteY34" fmla="*/ 306411 h 853075"/>
              <a:gd name="connsiteX35" fmla="*/ 130573 w 724244"/>
              <a:gd name="connsiteY35" fmla="*/ 302929 h 853075"/>
              <a:gd name="connsiteX36" fmla="*/ 130573 w 724244"/>
              <a:gd name="connsiteY36" fmla="*/ 177579 h 853075"/>
              <a:gd name="connsiteX37" fmla="*/ 600635 w 724244"/>
              <a:gd name="connsiteY37" fmla="*/ 177579 h 853075"/>
              <a:gd name="connsiteX38" fmla="*/ 604117 w 724244"/>
              <a:gd name="connsiteY38" fmla="*/ 181061 h 853075"/>
              <a:gd name="connsiteX39" fmla="*/ 604117 w 724244"/>
              <a:gd name="connsiteY39" fmla="*/ 194988 h 853075"/>
              <a:gd name="connsiteX40" fmla="*/ 600635 w 724244"/>
              <a:gd name="connsiteY40" fmla="*/ 198470 h 853075"/>
              <a:gd name="connsiteX41" fmla="*/ 130573 w 724244"/>
              <a:gd name="connsiteY41" fmla="*/ 198470 h 853075"/>
              <a:gd name="connsiteX42" fmla="*/ 127091 w 724244"/>
              <a:gd name="connsiteY42" fmla="*/ 194988 h 853075"/>
              <a:gd name="connsiteX43" fmla="*/ 127091 w 724244"/>
              <a:gd name="connsiteY43" fmla="*/ 181061 h 853075"/>
              <a:gd name="connsiteX44" fmla="*/ 130573 w 724244"/>
              <a:gd name="connsiteY44" fmla="*/ 177579 h 853075"/>
              <a:gd name="connsiteX45" fmla="*/ 48748 w 724244"/>
              <a:gd name="connsiteY45" fmla="*/ 45266 h 853075"/>
              <a:gd name="connsiteX46" fmla="*/ 48748 w 724244"/>
              <a:gd name="connsiteY46" fmla="*/ 783437 h 853075"/>
              <a:gd name="connsiteX47" fmla="*/ 675497 w 724244"/>
              <a:gd name="connsiteY47" fmla="*/ 783437 h 853075"/>
              <a:gd name="connsiteX48" fmla="*/ 675497 w 724244"/>
              <a:gd name="connsiteY48" fmla="*/ 45266 h 853075"/>
              <a:gd name="connsiteX49" fmla="*/ 55245 w 724244"/>
              <a:gd name="connsiteY49" fmla="*/ 0 h 853075"/>
              <a:gd name="connsiteX50" fmla="*/ 668999 w 724244"/>
              <a:gd name="connsiteY50" fmla="*/ 0 h 853075"/>
              <a:gd name="connsiteX51" fmla="*/ 724244 w 724244"/>
              <a:gd name="connsiteY51" fmla="*/ 55245 h 853075"/>
              <a:gd name="connsiteX52" fmla="*/ 724244 w 724244"/>
              <a:gd name="connsiteY52" fmla="*/ 797830 h 853075"/>
              <a:gd name="connsiteX53" fmla="*/ 668999 w 724244"/>
              <a:gd name="connsiteY53" fmla="*/ 853075 h 853075"/>
              <a:gd name="connsiteX54" fmla="*/ 55245 w 724244"/>
              <a:gd name="connsiteY54" fmla="*/ 853075 h 853075"/>
              <a:gd name="connsiteX55" fmla="*/ 0 w 724244"/>
              <a:gd name="connsiteY55" fmla="*/ 797830 h 853075"/>
              <a:gd name="connsiteX56" fmla="*/ 0 w 724244"/>
              <a:gd name="connsiteY56" fmla="*/ 55245 h 853075"/>
              <a:gd name="connsiteX57" fmla="*/ 55245 w 724244"/>
              <a:gd name="connsiteY57" fmla="*/ 0 h 85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24244" h="853075">
                <a:moveTo>
                  <a:pt x="130573" y="677238"/>
                </a:moveTo>
                <a:lnTo>
                  <a:pt x="600635" y="677238"/>
                </a:lnTo>
                <a:cubicBezTo>
                  <a:pt x="602558" y="677238"/>
                  <a:pt x="604117" y="678797"/>
                  <a:pt x="604117" y="680720"/>
                </a:cubicBezTo>
                <a:lnTo>
                  <a:pt x="604117" y="694647"/>
                </a:lnTo>
                <a:cubicBezTo>
                  <a:pt x="604117" y="696570"/>
                  <a:pt x="602558" y="698129"/>
                  <a:pt x="600635" y="698129"/>
                </a:cubicBezTo>
                <a:lnTo>
                  <a:pt x="130573" y="698129"/>
                </a:lnTo>
                <a:cubicBezTo>
                  <a:pt x="128650" y="698129"/>
                  <a:pt x="127091" y="696570"/>
                  <a:pt x="127091" y="694647"/>
                </a:cubicBezTo>
                <a:lnTo>
                  <a:pt x="127091" y="680720"/>
                </a:lnTo>
                <a:cubicBezTo>
                  <a:pt x="127091" y="678797"/>
                  <a:pt x="128650" y="677238"/>
                  <a:pt x="130573" y="677238"/>
                </a:cubicBezTo>
                <a:close/>
                <a:moveTo>
                  <a:pt x="130573" y="551889"/>
                </a:moveTo>
                <a:lnTo>
                  <a:pt x="600635" y="551889"/>
                </a:lnTo>
                <a:cubicBezTo>
                  <a:pt x="602558" y="551889"/>
                  <a:pt x="604117" y="553448"/>
                  <a:pt x="604117" y="555371"/>
                </a:cubicBezTo>
                <a:lnTo>
                  <a:pt x="604117" y="569298"/>
                </a:lnTo>
                <a:cubicBezTo>
                  <a:pt x="604117" y="571221"/>
                  <a:pt x="602558" y="572780"/>
                  <a:pt x="600635" y="572780"/>
                </a:cubicBezTo>
                <a:lnTo>
                  <a:pt x="130573" y="572780"/>
                </a:lnTo>
                <a:cubicBezTo>
                  <a:pt x="128650" y="572780"/>
                  <a:pt x="127091" y="571221"/>
                  <a:pt x="127091" y="569298"/>
                </a:cubicBezTo>
                <a:lnTo>
                  <a:pt x="127091" y="555371"/>
                </a:lnTo>
                <a:cubicBezTo>
                  <a:pt x="127091" y="553448"/>
                  <a:pt x="128650" y="551889"/>
                  <a:pt x="130573" y="551889"/>
                </a:cubicBezTo>
                <a:close/>
                <a:moveTo>
                  <a:pt x="130283" y="428279"/>
                </a:moveTo>
                <a:lnTo>
                  <a:pt x="600925" y="428279"/>
                </a:lnTo>
                <a:cubicBezTo>
                  <a:pt x="602688" y="428279"/>
                  <a:pt x="604117" y="429708"/>
                  <a:pt x="604117" y="431471"/>
                </a:cubicBezTo>
                <a:lnTo>
                  <a:pt x="604117" y="444238"/>
                </a:lnTo>
                <a:cubicBezTo>
                  <a:pt x="604117" y="446001"/>
                  <a:pt x="602688" y="447430"/>
                  <a:pt x="600925" y="447430"/>
                </a:cubicBezTo>
                <a:lnTo>
                  <a:pt x="130283" y="447430"/>
                </a:lnTo>
                <a:cubicBezTo>
                  <a:pt x="128520" y="447430"/>
                  <a:pt x="127091" y="446001"/>
                  <a:pt x="127091" y="444238"/>
                </a:cubicBezTo>
                <a:lnTo>
                  <a:pt x="127091" y="431471"/>
                </a:lnTo>
                <a:cubicBezTo>
                  <a:pt x="127091" y="429708"/>
                  <a:pt x="128520" y="428279"/>
                  <a:pt x="130283" y="428279"/>
                </a:cubicBezTo>
                <a:close/>
                <a:moveTo>
                  <a:pt x="130573" y="302929"/>
                </a:moveTo>
                <a:lnTo>
                  <a:pt x="600635" y="302929"/>
                </a:lnTo>
                <a:cubicBezTo>
                  <a:pt x="602558" y="302929"/>
                  <a:pt x="604117" y="304488"/>
                  <a:pt x="604117" y="306411"/>
                </a:cubicBezTo>
                <a:lnTo>
                  <a:pt x="604117" y="320338"/>
                </a:lnTo>
                <a:cubicBezTo>
                  <a:pt x="604117" y="322261"/>
                  <a:pt x="602558" y="323820"/>
                  <a:pt x="600635" y="323820"/>
                </a:cubicBezTo>
                <a:lnTo>
                  <a:pt x="130573" y="323820"/>
                </a:lnTo>
                <a:cubicBezTo>
                  <a:pt x="128650" y="323820"/>
                  <a:pt x="127091" y="322261"/>
                  <a:pt x="127091" y="320338"/>
                </a:cubicBezTo>
                <a:lnTo>
                  <a:pt x="127091" y="306411"/>
                </a:lnTo>
                <a:cubicBezTo>
                  <a:pt x="127091" y="304488"/>
                  <a:pt x="128650" y="302929"/>
                  <a:pt x="130573" y="302929"/>
                </a:cubicBezTo>
                <a:close/>
                <a:moveTo>
                  <a:pt x="130573" y="177579"/>
                </a:moveTo>
                <a:lnTo>
                  <a:pt x="600635" y="177579"/>
                </a:lnTo>
                <a:cubicBezTo>
                  <a:pt x="602558" y="177579"/>
                  <a:pt x="604117" y="179138"/>
                  <a:pt x="604117" y="181061"/>
                </a:cubicBezTo>
                <a:lnTo>
                  <a:pt x="604117" y="194988"/>
                </a:lnTo>
                <a:cubicBezTo>
                  <a:pt x="604117" y="196911"/>
                  <a:pt x="602558" y="198470"/>
                  <a:pt x="600635" y="198470"/>
                </a:cubicBezTo>
                <a:lnTo>
                  <a:pt x="130573" y="198470"/>
                </a:lnTo>
                <a:cubicBezTo>
                  <a:pt x="128650" y="198470"/>
                  <a:pt x="127091" y="196911"/>
                  <a:pt x="127091" y="194988"/>
                </a:cubicBezTo>
                <a:lnTo>
                  <a:pt x="127091" y="181061"/>
                </a:lnTo>
                <a:cubicBezTo>
                  <a:pt x="127091" y="179138"/>
                  <a:pt x="128650" y="177579"/>
                  <a:pt x="130573" y="177579"/>
                </a:cubicBezTo>
                <a:close/>
                <a:moveTo>
                  <a:pt x="48748" y="45266"/>
                </a:moveTo>
                <a:lnTo>
                  <a:pt x="48748" y="783437"/>
                </a:lnTo>
                <a:lnTo>
                  <a:pt x="675497" y="783437"/>
                </a:lnTo>
                <a:lnTo>
                  <a:pt x="675497" y="45266"/>
                </a:lnTo>
                <a:close/>
                <a:moveTo>
                  <a:pt x="55245" y="0"/>
                </a:moveTo>
                <a:lnTo>
                  <a:pt x="668999" y="0"/>
                </a:lnTo>
                <a:cubicBezTo>
                  <a:pt x="699510" y="0"/>
                  <a:pt x="724244" y="24734"/>
                  <a:pt x="724244" y="55245"/>
                </a:cubicBezTo>
                <a:lnTo>
                  <a:pt x="724244" y="797830"/>
                </a:lnTo>
                <a:cubicBezTo>
                  <a:pt x="724244" y="828341"/>
                  <a:pt x="699510" y="853075"/>
                  <a:pt x="668999" y="853075"/>
                </a:cubicBezTo>
                <a:lnTo>
                  <a:pt x="55245" y="853075"/>
                </a:lnTo>
                <a:cubicBezTo>
                  <a:pt x="24734" y="853075"/>
                  <a:pt x="0" y="828341"/>
                  <a:pt x="0" y="797830"/>
                </a:cubicBezTo>
                <a:lnTo>
                  <a:pt x="0" y="55245"/>
                </a:lnTo>
                <a:cubicBezTo>
                  <a:pt x="0" y="24734"/>
                  <a:pt x="24734" y="0"/>
                  <a:pt x="55245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5" name="Freeform 223">
            <a:extLst>
              <a:ext uri="{FF2B5EF4-FFF2-40B4-BE49-F238E27FC236}">
                <a16:creationId xmlns:a16="http://schemas.microsoft.com/office/drawing/2014/main" id="{5810E8F8-0E52-6813-FB7B-400B76E12F73}"/>
              </a:ext>
            </a:extLst>
          </p:cNvPr>
          <p:cNvSpPr/>
          <p:nvPr/>
        </p:nvSpPr>
        <p:spPr>
          <a:xfrm>
            <a:off x="5410708" y="4717035"/>
            <a:ext cx="636965" cy="637051"/>
          </a:xfrm>
          <a:custGeom>
            <a:avLst/>
            <a:gdLst>
              <a:gd name="connsiteX0" fmla="*/ 3397910 w 6777295"/>
              <a:gd name="connsiteY0" fmla="*/ 2228671 h 6778210"/>
              <a:gd name="connsiteX1" fmla="*/ 2218198 w 6777295"/>
              <a:gd name="connsiteY1" fmla="*/ 3408383 h 6778210"/>
              <a:gd name="connsiteX2" fmla="*/ 3397910 w 6777295"/>
              <a:gd name="connsiteY2" fmla="*/ 4588095 h 6778210"/>
              <a:gd name="connsiteX3" fmla="*/ 4577622 w 6777295"/>
              <a:gd name="connsiteY3" fmla="*/ 3408383 h 6778210"/>
              <a:gd name="connsiteX4" fmla="*/ 3397910 w 6777295"/>
              <a:gd name="connsiteY4" fmla="*/ 2228671 h 6778210"/>
              <a:gd name="connsiteX5" fmla="*/ 3671241 w 6777295"/>
              <a:gd name="connsiteY5" fmla="*/ 0 h 6778210"/>
              <a:gd name="connsiteX6" fmla="*/ 3916511 w 6777295"/>
              <a:gd name="connsiteY6" fmla="*/ 177877 h 6778210"/>
              <a:gd name="connsiteX7" fmla="*/ 4107225 w 6777295"/>
              <a:gd name="connsiteY7" fmla="*/ 963843 h 6778210"/>
              <a:gd name="connsiteX8" fmla="*/ 4152473 w 6777295"/>
              <a:gd name="connsiteY8" fmla="*/ 975477 h 6778210"/>
              <a:gd name="connsiteX9" fmla="*/ 4385604 w 6777295"/>
              <a:gd name="connsiteY9" fmla="*/ 1060804 h 6778210"/>
              <a:gd name="connsiteX10" fmla="*/ 4573155 w 6777295"/>
              <a:gd name="connsiteY10" fmla="*/ 1151152 h 6778210"/>
              <a:gd name="connsiteX11" fmla="*/ 5371449 w 6777295"/>
              <a:gd name="connsiteY11" fmla="*/ 653195 h 6778210"/>
              <a:gd name="connsiteX12" fmla="*/ 5529956 w 6777295"/>
              <a:gd name="connsiteY12" fmla="*/ 621597 h 6778210"/>
              <a:gd name="connsiteX13" fmla="*/ 5689521 w 6777295"/>
              <a:gd name="connsiteY13" fmla="*/ 706202 h 6778210"/>
              <a:gd name="connsiteX14" fmla="*/ 6100442 w 6777295"/>
              <a:gd name="connsiteY14" fmla="*/ 1121544 h 6778210"/>
              <a:gd name="connsiteX15" fmla="*/ 6134789 w 6777295"/>
              <a:gd name="connsiteY15" fmla="*/ 1416570 h 6778210"/>
              <a:gd name="connsiteX16" fmla="*/ 5633482 w 6777295"/>
              <a:gd name="connsiteY16" fmla="*/ 2198425 h 6778210"/>
              <a:gd name="connsiteX17" fmla="*/ 5735964 w 6777295"/>
              <a:gd name="connsiteY17" fmla="*/ 2411164 h 6778210"/>
              <a:gd name="connsiteX18" fmla="*/ 5821291 w 6777295"/>
              <a:gd name="connsiteY18" fmla="*/ 2644295 h 6778210"/>
              <a:gd name="connsiteX19" fmla="*/ 5826216 w 6777295"/>
              <a:gd name="connsiteY19" fmla="*/ 2663448 h 6778210"/>
              <a:gd name="connsiteX20" fmla="*/ 6585992 w 6777295"/>
              <a:gd name="connsiteY20" fmla="*/ 2864858 h 6778210"/>
              <a:gd name="connsiteX21" fmla="*/ 6777230 w 6777295"/>
              <a:gd name="connsiteY21" fmla="*/ 3117758 h 6778210"/>
              <a:gd name="connsiteX22" fmla="*/ 6777295 w 6777295"/>
              <a:gd name="connsiteY22" fmla="*/ 3687150 h 6778210"/>
              <a:gd name="connsiteX23" fmla="*/ 6538695 w 6777295"/>
              <a:gd name="connsiteY23" fmla="*/ 3950713 h 6778210"/>
              <a:gd name="connsiteX24" fmla="*/ 5824955 w 6777295"/>
              <a:gd name="connsiteY24" fmla="*/ 4139172 h 6778210"/>
              <a:gd name="connsiteX25" fmla="*/ 5821291 w 6777295"/>
              <a:gd name="connsiteY25" fmla="*/ 4153421 h 6778210"/>
              <a:gd name="connsiteX26" fmla="*/ 5735964 w 6777295"/>
              <a:gd name="connsiteY26" fmla="*/ 4386552 h 6778210"/>
              <a:gd name="connsiteX27" fmla="*/ 5636719 w 6777295"/>
              <a:gd name="connsiteY27" fmla="*/ 4592572 h 6778210"/>
              <a:gd name="connsiteX28" fmla="*/ 6144626 w 6777295"/>
              <a:gd name="connsiteY28" fmla="*/ 5404429 h 6778210"/>
              <a:gd name="connsiteX29" fmla="*/ 6091899 w 6777295"/>
              <a:gd name="connsiteY29" fmla="*/ 5698548 h 6778210"/>
              <a:gd name="connsiteX30" fmla="*/ 5688105 w 6777295"/>
              <a:gd name="connsiteY30" fmla="*/ 6103031 h 6778210"/>
              <a:gd name="connsiteX31" fmla="*/ 5332750 w 6777295"/>
              <a:gd name="connsiteY31" fmla="*/ 6120292 h 6778210"/>
              <a:gd name="connsiteX32" fmla="*/ 4567823 w 6777295"/>
              <a:gd name="connsiteY32" fmla="*/ 5649133 h 6778210"/>
              <a:gd name="connsiteX33" fmla="*/ 4385604 w 6777295"/>
              <a:gd name="connsiteY33" fmla="*/ 5736912 h 6778210"/>
              <a:gd name="connsiteX34" fmla="*/ 4152473 w 6777295"/>
              <a:gd name="connsiteY34" fmla="*/ 5822239 h 6778210"/>
              <a:gd name="connsiteX35" fmla="*/ 4117835 w 6777295"/>
              <a:gd name="connsiteY35" fmla="*/ 5831145 h 6778210"/>
              <a:gd name="connsiteX36" fmla="*/ 4113203 w 6777295"/>
              <a:gd name="connsiteY36" fmla="*/ 5847639 h 6778210"/>
              <a:gd name="connsiteX37" fmla="*/ 3914129 w 6777295"/>
              <a:gd name="connsiteY37" fmla="*/ 6619874 h 6778210"/>
              <a:gd name="connsiteX38" fmla="*/ 3793478 w 6777295"/>
              <a:gd name="connsiteY38" fmla="*/ 6777831 h 6778210"/>
              <a:gd name="connsiteX39" fmla="*/ 2972185 w 6777295"/>
              <a:gd name="connsiteY39" fmla="*/ 6778209 h 6778210"/>
              <a:gd name="connsiteX40" fmla="*/ 2839943 w 6777295"/>
              <a:gd name="connsiteY40" fmla="*/ 6608136 h 6778210"/>
              <a:gd name="connsiteX41" fmla="*/ 2654604 w 6777295"/>
              <a:gd name="connsiteY41" fmla="*/ 5825133 h 6778210"/>
              <a:gd name="connsiteX42" fmla="*/ 2643347 w 6777295"/>
              <a:gd name="connsiteY42" fmla="*/ 5822239 h 6778210"/>
              <a:gd name="connsiteX43" fmla="*/ 2410216 w 6777295"/>
              <a:gd name="connsiteY43" fmla="*/ 5736912 h 6778210"/>
              <a:gd name="connsiteX44" fmla="*/ 2214083 w 6777295"/>
              <a:gd name="connsiteY44" fmla="*/ 5642430 h 6778210"/>
              <a:gd name="connsiteX45" fmla="*/ 1398592 w 6777295"/>
              <a:gd name="connsiteY45" fmla="*/ 6142368 h 6778210"/>
              <a:gd name="connsiteX46" fmla="*/ 1087584 w 6777295"/>
              <a:gd name="connsiteY46" fmla="*/ 6105525 h 6778210"/>
              <a:gd name="connsiteX47" fmla="*/ 681185 w 6777295"/>
              <a:gd name="connsiteY47" fmla="*/ 5683249 h 6778210"/>
              <a:gd name="connsiteX48" fmla="*/ 626169 w 6777295"/>
              <a:gd name="connsiteY48" fmla="*/ 5388005 h 6778210"/>
              <a:gd name="connsiteX49" fmla="*/ 1150585 w 6777295"/>
              <a:gd name="connsiteY49" fmla="*/ 4574893 h 6778210"/>
              <a:gd name="connsiteX50" fmla="*/ 1059856 w 6777295"/>
              <a:gd name="connsiteY50" fmla="*/ 4386552 h 6778210"/>
              <a:gd name="connsiteX51" fmla="*/ 974529 w 6777295"/>
              <a:gd name="connsiteY51" fmla="*/ 4153421 h 6778210"/>
              <a:gd name="connsiteX52" fmla="*/ 970991 w 6777295"/>
              <a:gd name="connsiteY52" fmla="*/ 4139661 h 6778210"/>
              <a:gd name="connsiteX53" fmla="*/ 197582 w 6777295"/>
              <a:gd name="connsiteY53" fmla="*/ 3949165 h 6778210"/>
              <a:gd name="connsiteX54" fmla="*/ 1784 w 6777295"/>
              <a:gd name="connsiteY54" fmla="*/ 3704733 h 6778210"/>
              <a:gd name="connsiteX55" fmla="*/ 8386 w 6777295"/>
              <a:gd name="connsiteY55" fmla="*/ 3118702 h 6778210"/>
              <a:gd name="connsiteX56" fmla="*/ 176293 w 6777295"/>
              <a:gd name="connsiteY56" fmla="*/ 2869698 h 6778210"/>
              <a:gd name="connsiteX57" fmla="*/ 970155 w 6777295"/>
              <a:gd name="connsiteY57" fmla="*/ 2661307 h 6778210"/>
              <a:gd name="connsiteX58" fmla="*/ 974529 w 6777295"/>
              <a:gd name="connsiteY58" fmla="*/ 2644295 h 6778210"/>
              <a:gd name="connsiteX59" fmla="*/ 1059856 w 6777295"/>
              <a:gd name="connsiteY59" fmla="*/ 2411164 h 6778210"/>
              <a:gd name="connsiteX60" fmla="*/ 1152290 w 6777295"/>
              <a:gd name="connsiteY60" fmla="*/ 2219284 h 6778210"/>
              <a:gd name="connsiteX61" fmla="*/ 655372 w 6777295"/>
              <a:gd name="connsiteY61" fmla="*/ 1445969 h 6778210"/>
              <a:gd name="connsiteX62" fmla="*/ 665393 w 6777295"/>
              <a:gd name="connsiteY62" fmla="*/ 1134138 h 6778210"/>
              <a:gd name="connsiteX63" fmla="*/ 1096444 w 6777295"/>
              <a:gd name="connsiteY63" fmla="*/ 701452 h 6778210"/>
              <a:gd name="connsiteX64" fmla="*/ 1275555 w 6777295"/>
              <a:gd name="connsiteY64" fmla="*/ 611422 h 6778210"/>
              <a:gd name="connsiteX65" fmla="*/ 1390222 w 6777295"/>
              <a:gd name="connsiteY65" fmla="*/ 642260 h 6778210"/>
              <a:gd name="connsiteX66" fmla="*/ 2205035 w 6777295"/>
              <a:gd name="connsiteY66" fmla="*/ 1159645 h 6778210"/>
              <a:gd name="connsiteX67" fmla="*/ 2410216 w 6777295"/>
              <a:gd name="connsiteY67" fmla="*/ 1060804 h 6778210"/>
              <a:gd name="connsiteX68" fmla="*/ 2643347 w 6777295"/>
              <a:gd name="connsiteY68" fmla="*/ 975477 h 6778210"/>
              <a:gd name="connsiteX69" fmla="*/ 2652670 w 6777295"/>
              <a:gd name="connsiteY69" fmla="*/ 973080 h 6778210"/>
              <a:gd name="connsiteX70" fmla="*/ 2838710 w 6777295"/>
              <a:gd name="connsiteY70" fmla="*/ 189783 h 6778210"/>
              <a:gd name="connsiteX71" fmla="*/ 3102124 w 6777295"/>
              <a:gd name="connsiteY71" fmla="*/ 2381 h 677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777295" h="6778210">
                <a:moveTo>
                  <a:pt x="3397910" y="2228671"/>
                </a:moveTo>
                <a:cubicBezTo>
                  <a:pt x="2746373" y="2228671"/>
                  <a:pt x="2218198" y="2756846"/>
                  <a:pt x="2218198" y="3408383"/>
                </a:cubicBezTo>
                <a:cubicBezTo>
                  <a:pt x="2218198" y="4059920"/>
                  <a:pt x="2746373" y="4588095"/>
                  <a:pt x="3397910" y="4588095"/>
                </a:cubicBezTo>
                <a:cubicBezTo>
                  <a:pt x="4049447" y="4588095"/>
                  <a:pt x="4577622" y="4059920"/>
                  <a:pt x="4577622" y="3408383"/>
                </a:cubicBezTo>
                <a:cubicBezTo>
                  <a:pt x="4577622" y="2756846"/>
                  <a:pt x="4049447" y="2228671"/>
                  <a:pt x="3397910" y="2228671"/>
                </a:cubicBezTo>
                <a:close/>
                <a:moveTo>
                  <a:pt x="3671241" y="0"/>
                </a:moveTo>
                <a:cubicBezTo>
                  <a:pt x="3833961" y="4522"/>
                  <a:pt x="3896666" y="80485"/>
                  <a:pt x="3916511" y="177877"/>
                </a:cubicBezTo>
                <a:lnTo>
                  <a:pt x="4107225" y="963843"/>
                </a:lnTo>
                <a:lnTo>
                  <a:pt x="4152473" y="975477"/>
                </a:lnTo>
                <a:cubicBezTo>
                  <a:pt x="4231928" y="1000191"/>
                  <a:pt x="4309710" y="1028704"/>
                  <a:pt x="4385604" y="1060804"/>
                </a:cubicBezTo>
                <a:lnTo>
                  <a:pt x="4573155" y="1151152"/>
                </a:lnTo>
                <a:lnTo>
                  <a:pt x="5371449" y="653195"/>
                </a:lnTo>
                <a:cubicBezTo>
                  <a:pt x="5420113" y="629371"/>
                  <a:pt x="5474946" y="615800"/>
                  <a:pt x="5529956" y="621597"/>
                </a:cubicBezTo>
                <a:cubicBezTo>
                  <a:pt x="5584966" y="627393"/>
                  <a:pt x="5640152" y="652557"/>
                  <a:pt x="5689521" y="706202"/>
                </a:cubicBezTo>
                <a:lnTo>
                  <a:pt x="6100442" y="1121544"/>
                </a:lnTo>
                <a:cubicBezTo>
                  <a:pt x="6220328" y="1241205"/>
                  <a:pt x="6178760" y="1331989"/>
                  <a:pt x="6134789" y="1416570"/>
                </a:cubicBezTo>
                <a:lnTo>
                  <a:pt x="5633482" y="2198425"/>
                </a:lnTo>
                <a:lnTo>
                  <a:pt x="5735964" y="2411164"/>
                </a:lnTo>
                <a:cubicBezTo>
                  <a:pt x="5768065" y="2487059"/>
                  <a:pt x="5796578" y="2564840"/>
                  <a:pt x="5821291" y="2644295"/>
                </a:cubicBezTo>
                <a:lnTo>
                  <a:pt x="5826216" y="2663448"/>
                </a:lnTo>
                <a:lnTo>
                  <a:pt x="6585992" y="2864858"/>
                </a:lnTo>
                <a:cubicBezTo>
                  <a:pt x="6710855" y="2899232"/>
                  <a:pt x="6772342" y="2993857"/>
                  <a:pt x="6777230" y="3117758"/>
                </a:cubicBezTo>
                <a:lnTo>
                  <a:pt x="6777295" y="3687150"/>
                </a:lnTo>
                <a:cubicBezTo>
                  <a:pt x="6758876" y="3882604"/>
                  <a:pt x="6656848" y="3927981"/>
                  <a:pt x="6538695" y="3950713"/>
                </a:cubicBezTo>
                <a:lnTo>
                  <a:pt x="5824955" y="4139172"/>
                </a:lnTo>
                <a:lnTo>
                  <a:pt x="5821291" y="4153421"/>
                </a:lnTo>
                <a:cubicBezTo>
                  <a:pt x="5796578" y="4232876"/>
                  <a:pt x="5768065" y="4310658"/>
                  <a:pt x="5735964" y="4386552"/>
                </a:cubicBezTo>
                <a:lnTo>
                  <a:pt x="5636719" y="4592572"/>
                </a:lnTo>
                <a:lnTo>
                  <a:pt x="6144626" y="5404429"/>
                </a:lnTo>
                <a:cubicBezTo>
                  <a:pt x="6196938" y="5524570"/>
                  <a:pt x="6190465" y="5602744"/>
                  <a:pt x="6091899" y="5698548"/>
                </a:cubicBezTo>
                <a:lnTo>
                  <a:pt x="5688105" y="6103031"/>
                </a:lnTo>
                <a:cubicBezTo>
                  <a:pt x="5534526" y="6225322"/>
                  <a:pt x="5443774" y="6183293"/>
                  <a:pt x="5332750" y="6120292"/>
                </a:cubicBezTo>
                <a:lnTo>
                  <a:pt x="4567823" y="5649133"/>
                </a:lnTo>
                <a:lnTo>
                  <a:pt x="4385604" y="5736912"/>
                </a:lnTo>
                <a:cubicBezTo>
                  <a:pt x="4309710" y="5769013"/>
                  <a:pt x="4231928" y="5797526"/>
                  <a:pt x="4152473" y="5822239"/>
                </a:cubicBezTo>
                <a:lnTo>
                  <a:pt x="4117835" y="5831145"/>
                </a:lnTo>
                <a:lnTo>
                  <a:pt x="4113203" y="5847639"/>
                </a:lnTo>
                <a:cubicBezTo>
                  <a:pt x="4047461" y="6092951"/>
                  <a:pt x="3964341" y="6470221"/>
                  <a:pt x="3914129" y="6619874"/>
                </a:cubicBezTo>
                <a:cubicBezTo>
                  <a:pt x="3887703" y="6712326"/>
                  <a:pt x="3854823" y="6764536"/>
                  <a:pt x="3793478" y="6777831"/>
                </a:cubicBezTo>
                <a:lnTo>
                  <a:pt x="2972185" y="6778209"/>
                </a:lnTo>
                <a:cubicBezTo>
                  <a:pt x="2913816" y="6778669"/>
                  <a:pt x="2860212" y="6698165"/>
                  <a:pt x="2839943" y="6608136"/>
                </a:cubicBezTo>
                <a:lnTo>
                  <a:pt x="2654604" y="5825133"/>
                </a:lnTo>
                <a:lnTo>
                  <a:pt x="2643347" y="5822239"/>
                </a:lnTo>
                <a:cubicBezTo>
                  <a:pt x="2563892" y="5797526"/>
                  <a:pt x="2486111" y="5769013"/>
                  <a:pt x="2410216" y="5736912"/>
                </a:cubicBezTo>
                <a:lnTo>
                  <a:pt x="2214083" y="5642430"/>
                </a:lnTo>
                <a:lnTo>
                  <a:pt x="1398592" y="6142368"/>
                </a:lnTo>
                <a:cubicBezTo>
                  <a:pt x="1254800" y="6204071"/>
                  <a:pt x="1194452" y="6210621"/>
                  <a:pt x="1087584" y="6105525"/>
                </a:cubicBezTo>
                <a:cubicBezTo>
                  <a:pt x="964840" y="5984554"/>
                  <a:pt x="775550" y="5793840"/>
                  <a:pt x="681185" y="5683249"/>
                </a:cubicBezTo>
                <a:cubicBezTo>
                  <a:pt x="596344" y="5591709"/>
                  <a:pt x="549201" y="5536805"/>
                  <a:pt x="626169" y="5388005"/>
                </a:cubicBezTo>
                <a:lnTo>
                  <a:pt x="1150585" y="4574893"/>
                </a:lnTo>
                <a:lnTo>
                  <a:pt x="1059856" y="4386552"/>
                </a:lnTo>
                <a:cubicBezTo>
                  <a:pt x="1027756" y="4310658"/>
                  <a:pt x="999242" y="4232876"/>
                  <a:pt x="974529" y="4153421"/>
                </a:cubicBezTo>
                <a:lnTo>
                  <a:pt x="970991" y="4139661"/>
                </a:lnTo>
                <a:lnTo>
                  <a:pt x="197582" y="3949165"/>
                </a:lnTo>
                <a:cubicBezTo>
                  <a:pt x="51821" y="3892266"/>
                  <a:pt x="4219" y="3854600"/>
                  <a:pt x="1784" y="3704733"/>
                </a:cubicBezTo>
                <a:cubicBezTo>
                  <a:pt x="-830" y="3532417"/>
                  <a:pt x="-1943" y="3263714"/>
                  <a:pt x="8386" y="3118702"/>
                </a:cubicBezTo>
                <a:cubicBezTo>
                  <a:pt x="12139" y="2993948"/>
                  <a:pt x="17057" y="2921749"/>
                  <a:pt x="176293" y="2869698"/>
                </a:cubicBezTo>
                <a:lnTo>
                  <a:pt x="970155" y="2661307"/>
                </a:lnTo>
                <a:lnTo>
                  <a:pt x="974529" y="2644295"/>
                </a:lnTo>
                <a:cubicBezTo>
                  <a:pt x="999242" y="2564840"/>
                  <a:pt x="1027756" y="2487059"/>
                  <a:pt x="1059856" y="2411164"/>
                </a:cubicBezTo>
                <a:lnTo>
                  <a:pt x="1152290" y="2219284"/>
                </a:lnTo>
                <a:lnTo>
                  <a:pt x="655372" y="1445969"/>
                </a:lnTo>
                <a:cubicBezTo>
                  <a:pt x="583750" y="1316460"/>
                  <a:pt x="562997" y="1253121"/>
                  <a:pt x="665393" y="1134138"/>
                </a:cubicBezTo>
                <a:cubicBezTo>
                  <a:pt x="783263" y="1008413"/>
                  <a:pt x="985068" y="811249"/>
                  <a:pt x="1096444" y="701452"/>
                </a:cubicBezTo>
                <a:cubicBezTo>
                  <a:pt x="1152316" y="647015"/>
                  <a:pt x="1212852" y="613857"/>
                  <a:pt x="1275555" y="611422"/>
                </a:cubicBezTo>
                <a:cubicBezTo>
                  <a:pt x="1313177" y="609961"/>
                  <a:pt x="1351579" y="619561"/>
                  <a:pt x="1390222" y="642260"/>
                </a:cubicBezTo>
                <a:lnTo>
                  <a:pt x="2205035" y="1159645"/>
                </a:lnTo>
                <a:lnTo>
                  <a:pt x="2410216" y="1060804"/>
                </a:lnTo>
                <a:cubicBezTo>
                  <a:pt x="2486111" y="1028704"/>
                  <a:pt x="2563892" y="1000191"/>
                  <a:pt x="2643347" y="975477"/>
                </a:cubicBezTo>
                <a:lnTo>
                  <a:pt x="2652670" y="973080"/>
                </a:lnTo>
                <a:lnTo>
                  <a:pt x="2838710" y="189783"/>
                </a:lnTo>
                <a:cubicBezTo>
                  <a:pt x="2872540" y="86835"/>
                  <a:pt x="2956376" y="-1827"/>
                  <a:pt x="3102124" y="23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FF27FC-18FC-1B30-1159-60D95CDFFC71}"/>
              </a:ext>
            </a:extLst>
          </p:cNvPr>
          <p:cNvSpPr txBox="1"/>
          <p:nvPr/>
        </p:nvSpPr>
        <p:spPr>
          <a:xfrm>
            <a:off x="107504" y="1102586"/>
            <a:ext cx="87849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Digital transformation involves integrating digital technologies into all aspects of an institution’s operations</a:t>
            </a:r>
            <a:r>
              <a:rPr lang="en-ZA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en-Z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enhancing educational delivery,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administrative processes,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student engagement.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ZA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Etc.</a:t>
            </a:r>
            <a:endParaRPr lang="en-Z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endParaRPr lang="en-Z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trends include the adoption of</a:t>
            </a:r>
            <a:r>
              <a:rPr lang="en-ZA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Z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cloud computing,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online learning platforms,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data analytics.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ZA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Etc.</a:t>
            </a:r>
            <a:endParaRPr lang="en-Z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ZA" sz="20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These advancements offer significant benefits but also introduce new </a:t>
            </a:r>
            <a:r>
              <a:rPr lang="en-ZA" sz="20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cybersecurity challenges.</a:t>
            </a:r>
            <a:endParaRPr lang="en-ZA" sz="2000" u="sng" dirty="0"/>
          </a:p>
        </p:txBody>
      </p:sp>
    </p:spTree>
    <p:extLst>
      <p:ext uri="{BB962C8B-B14F-4D97-AF65-F5344CB8AC3E}">
        <p14:creationId xmlns:p14="http://schemas.microsoft.com/office/powerpoint/2010/main" val="97389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58999" y="199589"/>
            <a:ext cx="7941667" cy="5716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3300" b="1" dirty="0" err="1">
                <a:solidFill>
                  <a:prstClr val="white"/>
                </a:solidFill>
                <a:latin typeface="Arial Black" panose="020B0A04020102020204" pitchFamily="34" charset="0"/>
              </a:rPr>
              <a:t>Univen</a:t>
            </a:r>
            <a:r>
              <a:rPr lang="en-US" sz="3300" b="1" dirty="0">
                <a:solidFill>
                  <a:prstClr val="white"/>
                </a:solidFill>
                <a:latin typeface="Arial Black" panose="020B0A04020102020204" pitchFamily="34" charset="0"/>
              </a:rPr>
              <a:t> Digital/ICT Strategy 2021-2025</a:t>
            </a:r>
          </a:p>
        </p:txBody>
      </p:sp>
      <p:sp>
        <p:nvSpPr>
          <p:cNvPr id="57" name="Rectangle 41">
            <a:extLst>
              <a:ext uri="{FF2B5EF4-FFF2-40B4-BE49-F238E27FC236}">
                <a16:creationId xmlns:a16="http://schemas.microsoft.com/office/drawing/2014/main" id="{BCBC6875-8D30-4F4A-80B1-67AFE5F3B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10045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ZA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Rectangle 43">
            <a:extLst>
              <a:ext uri="{FF2B5EF4-FFF2-40B4-BE49-F238E27FC236}">
                <a16:creationId xmlns:a16="http://schemas.microsoft.com/office/drawing/2014/main" id="{FB859E2F-155B-4234-83DB-DEB9C863D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922036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altLang="en-US" sz="60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ZA" altLang="en-US" sz="135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ZA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" name="Rectangle 45">
            <a:extLst>
              <a:ext uri="{FF2B5EF4-FFF2-40B4-BE49-F238E27FC236}">
                <a16:creationId xmlns:a16="http://schemas.microsoft.com/office/drawing/2014/main" id="{2579F213-3FC6-4CD3-A8B8-52C70DEEC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1129785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altLang="en-US" sz="60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58">
            <a:extLst>
              <a:ext uri="{FF2B5EF4-FFF2-40B4-BE49-F238E27FC236}">
                <a16:creationId xmlns:a16="http://schemas.microsoft.com/office/drawing/2014/main" id="{EB0C0464-8546-46EB-B1EA-AB6DA24F7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ZA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CA17F7A-7AA8-AEAB-E4EC-535F573A4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105" y="6025268"/>
            <a:ext cx="737786" cy="754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D4B4C-96E4-3565-A520-AB0E862A6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983" y="910301"/>
            <a:ext cx="9052681" cy="511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3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727B4-7E68-1EFB-BA60-D0F7331EF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1A06D05-E21E-FFA9-8662-40F4E8031B7B}"/>
              </a:ext>
            </a:extLst>
          </p:cNvPr>
          <p:cNvSpPr txBox="1">
            <a:spLocks/>
          </p:cNvSpPr>
          <p:nvPr/>
        </p:nvSpPr>
        <p:spPr>
          <a:xfrm>
            <a:off x="558999" y="199589"/>
            <a:ext cx="7941667" cy="7224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endParaRPr lang="en-ZA" sz="3300" b="1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 defTabSz="685800">
              <a:defRPr/>
            </a:pPr>
            <a:r>
              <a:rPr lang="en-ZA" sz="3300" b="1" dirty="0">
                <a:solidFill>
                  <a:prstClr val="white"/>
                </a:solidFill>
                <a:latin typeface="Arial Black" panose="020B0A04020102020204" pitchFamily="34" charset="0"/>
              </a:rPr>
              <a:t>ICT Governance Maturity Level (Current and Target State)</a:t>
            </a:r>
            <a:endParaRPr lang="en-US" sz="33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57" name="Rectangle 41">
            <a:extLst>
              <a:ext uri="{FF2B5EF4-FFF2-40B4-BE49-F238E27FC236}">
                <a16:creationId xmlns:a16="http://schemas.microsoft.com/office/drawing/2014/main" id="{6BE74B5C-44DC-197E-CD49-5A03CD8B6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10045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ZA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Rectangle 43">
            <a:extLst>
              <a:ext uri="{FF2B5EF4-FFF2-40B4-BE49-F238E27FC236}">
                <a16:creationId xmlns:a16="http://schemas.microsoft.com/office/drawing/2014/main" id="{771645B8-D34E-E923-EDEC-3F995F800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922036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altLang="en-US" sz="60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ZA" altLang="en-US" sz="135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ZA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9" name="Rectangle 45">
            <a:extLst>
              <a:ext uri="{FF2B5EF4-FFF2-40B4-BE49-F238E27FC236}">
                <a16:creationId xmlns:a16="http://schemas.microsoft.com/office/drawing/2014/main" id="{FF923E59-06B1-4315-8F21-D297171DE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1129785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altLang="en-US" sz="600">
              <a:solidFill>
                <a:prstClr val="black"/>
              </a:solidFill>
              <a:latin typeface="Calibri" panose="020F0502020204030204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58">
            <a:extLst>
              <a:ext uri="{FF2B5EF4-FFF2-40B4-BE49-F238E27FC236}">
                <a16:creationId xmlns:a16="http://schemas.microsoft.com/office/drawing/2014/main" id="{69598327-A300-4160-CB2C-EEAAE1523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ZA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160338F-E129-7476-1DEA-587A5AB3D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105" y="6025268"/>
            <a:ext cx="737786" cy="75455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B0DB0E32-3CF7-7486-2C1C-C0B89ACFBF90}"/>
              </a:ext>
            </a:extLst>
          </p:cNvPr>
          <p:cNvSpPr txBox="1"/>
          <p:nvPr/>
        </p:nvSpPr>
        <p:spPr>
          <a:xfrm>
            <a:off x="899592" y="1128862"/>
            <a:ext cx="720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Univen</a:t>
            </a:r>
            <a:r>
              <a:rPr lang="en-US" dirty="0"/>
              <a:t> Conducted a Governance Maturity and Penetration test in 2024. </a:t>
            </a:r>
            <a:endParaRPr lang="en-ZA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792450-1086-D9F8-6CB8-F9145660C508}"/>
              </a:ext>
            </a:extLst>
          </p:cNvPr>
          <p:cNvGrpSpPr/>
          <p:nvPr/>
        </p:nvGrpSpPr>
        <p:grpSpPr>
          <a:xfrm>
            <a:off x="648477" y="1696360"/>
            <a:ext cx="7702598" cy="4962051"/>
            <a:chOff x="648477" y="1696360"/>
            <a:chExt cx="7702598" cy="49620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E0821F-43AB-6CA7-19EA-E4943199E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477" y="1696360"/>
              <a:ext cx="7702598" cy="4962051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9D6C30-9630-A296-4009-6D9B625B29F5}"/>
                </a:ext>
              </a:extLst>
            </p:cNvPr>
            <p:cNvGrpSpPr/>
            <p:nvPr/>
          </p:nvGrpSpPr>
          <p:grpSpPr>
            <a:xfrm>
              <a:off x="4421157" y="2281963"/>
              <a:ext cx="301686" cy="3532593"/>
              <a:chOff x="4421157" y="2281963"/>
              <a:chExt cx="301686" cy="353259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0F0D0E6-4000-84E8-4576-AAE6A5FF27CF}"/>
                  </a:ext>
                </a:extLst>
              </p:cNvPr>
              <p:cNvGrpSpPr/>
              <p:nvPr/>
            </p:nvGrpSpPr>
            <p:grpSpPr>
              <a:xfrm>
                <a:off x="4421157" y="2985099"/>
                <a:ext cx="301686" cy="2072963"/>
                <a:chOff x="4421157" y="2985099"/>
                <a:chExt cx="301686" cy="2072963"/>
              </a:xfrm>
            </p:grpSpPr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90E456E-3DA7-5367-784A-F2E785F459D9}"/>
                    </a:ext>
                  </a:extLst>
                </p:cNvPr>
                <p:cNvSpPr txBox="1"/>
                <p:nvPr/>
              </p:nvSpPr>
              <p:spPr>
                <a:xfrm>
                  <a:off x="4421157" y="468873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endParaRPr lang="en-ZA" dirty="0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7FE490A-E943-F87E-9609-0D4192660BD7}"/>
                    </a:ext>
                  </a:extLst>
                </p:cNvPr>
                <p:cNvSpPr txBox="1"/>
                <p:nvPr/>
              </p:nvSpPr>
              <p:spPr>
                <a:xfrm>
                  <a:off x="4421157" y="298509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4</a:t>
                  </a:r>
                  <a:endParaRPr lang="en-ZA" dirty="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13B7F8C-F62B-B8EC-3F12-19EF743BA685}"/>
                  </a:ext>
                </a:extLst>
              </p:cNvPr>
              <p:cNvGrpSpPr/>
              <p:nvPr/>
            </p:nvGrpSpPr>
            <p:grpSpPr>
              <a:xfrm>
                <a:off x="4421157" y="2281963"/>
                <a:ext cx="301686" cy="3532593"/>
                <a:chOff x="4421157" y="2281963"/>
                <a:chExt cx="301686" cy="3532593"/>
              </a:xfrm>
            </p:grpSpPr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65946CC-5551-9D9E-BB8A-808919055F50}"/>
                    </a:ext>
                  </a:extLst>
                </p:cNvPr>
                <p:cNvSpPr txBox="1"/>
                <p:nvPr/>
              </p:nvSpPr>
              <p:spPr>
                <a:xfrm>
                  <a:off x="4421157" y="544522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  <a:endParaRPr lang="en-ZA" dirty="0"/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E92419A-A32B-830B-C2E9-AA56FEA9E92B}"/>
                    </a:ext>
                  </a:extLst>
                </p:cNvPr>
                <p:cNvSpPr txBox="1"/>
                <p:nvPr/>
              </p:nvSpPr>
              <p:spPr>
                <a:xfrm>
                  <a:off x="4421157" y="3872901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endParaRPr lang="en-ZA" dirty="0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FB8157D-DDF8-1100-EA03-E257A7C5F4EA}"/>
                    </a:ext>
                  </a:extLst>
                </p:cNvPr>
                <p:cNvSpPr txBox="1"/>
                <p:nvPr/>
              </p:nvSpPr>
              <p:spPr>
                <a:xfrm>
                  <a:off x="4421157" y="228196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5</a:t>
                  </a:r>
                  <a:endParaRPr lang="en-ZA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8210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1F06D37B-A230-4AF5-B89C-22FB3869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C2BCC457-C8F1-4CD9-83B3-758FBD20B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837"/>
            <a:ext cx="9144000" cy="645188"/>
          </a:xfrm>
          <a:solidFill>
            <a:srgbClr val="214996"/>
          </a:solidFill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The Core ICT Infrastructure</a:t>
            </a:r>
            <a:endParaRPr lang="en-US" altLang="en-US" sz="2800" b="1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E50DCC54-947E-4762-BE67-6010DE81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5C524-1C8E-4152-50A6-3A1DA1E74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019" y="5595258"/>
            <a:ext cx="1205461" cy="1217396"/>
          </a:xfrm>
          <a:prstGeom prst="rect">
            <a:avLst/>
          </a:prstGeom>
        </p:spPr>
      </p:pic>
      <p:pic>
        <p:nvPicPr>
          <p:cNvPr id="2050" name="8AEFAC52-5D7D-493B-9F9C-3B9DF791D25E" descr="Screenshot 2023-10-18 at 06.50.04.png">
            <a:extLst>
              <a:ext uri="{FF2B5EF4-FFF2-40B4-BE49-F238E27FC236}">
                <a16:creationId xmlns:a16="http://schemas.microsoft.com/office/drawing/2014/main" id="{9131D0ED-E0F4-ACB6-7BD0-64D354F3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69" y="1568062"/>
            <a:ext cx="5507320" cy="457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3147D-FACE-BBAA-3066-C6E2A06B0126}"/>
              </a:ext>
            </a:extLst>
          </p:cNvPr>
          <p:cNvSpPr txBox="1"/>
          <p:nvPr/>
        </p:nvSpPr>
        <p:spPr>
          <a:xfrm>
            <a:off x="179512" y="758125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1D35"/>
                </a:solidFill>
                <a:latin typeface="Google Sans"/>
              </a:rPr>
              <a:t>P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rotecting the fundamental components of an Information and Communication Technology (ICT) system 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is crucial for ensuring the security and integrity of data and operations. 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372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1F06D37B-A230-4AF5-B89C-22FB3869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588" y="41937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C2BCC457-C8F1-4CD9-83B3-758FBD20B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296" y="66212"/>
            <a:ext cx="8856984" cy="1143000"/>
          </a:xfrm>
          <a:solidFill>
            <a:srgbClr val="214996"/>
          </a:solidFill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Migrate On-Premises Workloads to Azure </a:t>
            </a: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E50DCC54-947E-4762-BE67-6010DE81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839" y="2460543"/>
            <a:ext cx="1985058" cy="1221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790" y="2454755"/>
            <a:ext cx="1834587" cy="1030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68" y="2514346"/>
            <a:ext cx="1412477" cy="89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706" y="3806097"/>
            <a:ext cx="607671" cy="393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6696" y="3681672"/>
            <a:ext cx="625033" cy="468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0846" y="4782900"/>
            <a:ext cx="648072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ＭＳ Ｐゴシック"/>
              </a:rPr>
              <a:t>On-premise ICT Infrastructure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673083" y="4011000"/>
            <a:ext cx="234718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020272" y="3356992"/>
            <a:ext cx="0" cy="654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596788" y="3356992"/>
            <a:ext cx="0" cy="5292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565978" y="3387723"/>
            <a:ext cx="0" cy="4677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595919" y="3471533"/>
            <a:ext cx="84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SaaS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22406" y="3402059"/>
            <a:ext cx="69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IaaS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26309" y="3484902"/>
            <a:ext cx="80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PaaS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05814" y="5110067"/>
            <a:ext cx="32672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Domain Controllers, Clearpass, DHCP, SCOM, Valpac, MIM, Jaws, ADconnect, ERDAS, Routers, Switches, Access Points, Wi-Fi Controllers, Firewalls, Storage, VoIP, Backup System, Veralab, Printing Solution etc.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86745" y="1276542"/>
            <a:ext cx="28391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Moodle[2021]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Azure Domain Controller[2021]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ERDMS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Facial Recognition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BIS Labs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PMS [2022]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Celcat [2022]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Access Control [2022]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Webserver [2022]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ITS [2024]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Sysaid [2022]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Archibus[2022]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DSpace[2024]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HEDA[2024]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Sierra[2024]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IDU[2024]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UIGC[2021]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Ishmael Mohammed[2023]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21839" y="2433432"/>
            <a:ext cx="1806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AI and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85237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15866-3683-77CA-1D36-0C556B0E6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364901AE-6EEA-5638-8D7A-90B0E355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12" y="21952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B9FEC25E-6B91-77ED-B3B6-937FE01E8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8" y="188913"/>
            <a:ext cx="7772400" cy="1143000"/>
          </a:xfrm>
          <a:solidFill>
            <a:srgbClr val="214996"/>
          </a:solidFill>
        </p:spPr>
        <p:txBody>
          <a:bodyPr/>
          <a:lstStyle/>
          <a:p>
            <a:pPr algn="l"/>
            <a:r>
              <a:rPr lang="en-US" alt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3200" b="1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Univen</a:t>
            </a:r>
            <a:r>
              <a:rPr lang="en-ZA" altLang="en-US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ZA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Notable Achievements </a:t>
            </a:r>
            <a:endParaRPr lang="en-US" altLang="en-US" sz="3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B02322AC-74C4-F73A-701A-4B1E8370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C231E-ACF9-11C8-3C14-D0CA83DC0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" y="1498874"/>
            <a:ext cx="8178915" cy="42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4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CA90C-9C37-5655-68F4-57BE55E37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A7051D87-70C0-EBB1-9366-1C79EF8A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191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DB3E202B-362A-2369-E27B-F2F757C12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837"/>
            <a:ext cx="9144000" cy="645188"/>
          </a:xfrm>
          <a:solidFill>
            <a:srgbClr val="214996"/>
          </a:solidFill>
        </p:spPr>
        <p:txBody>
          <a:bodyPr/>
          <a:lstStyle/>
          <a:p>
            <a:pPr eaLnBrk="1" hangingPunct="1"/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Importance of Cybersecurity in Higher Education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125" name="Slide Number Placeholder 1">
            <a:extLst>
              <a:ext uri="{FF2B5EF4-FFF2-40B4-BE49-F238E27FC236}">
                <a16:creationId xmlns:a16="http://schemas.microsoft.com/office/drawing/2014/main" id="{EDC321FB-5C43-9150-BAA9-46DF513D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B947B-C543-4849-8B29-533C1A68D23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E860D-E7F9-3652-7F6E-FBA45063C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019" y="5595258"/>
            <a:ext cx="1205461" cy="1217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7B3BA6-0E16-842C-E700-0E5F4DEF4057}"/>
              </a:ext>
            </a:extLst>
          </p:cNvPr>
          <p:cNvSpPr txBox="1"/>
          <p:nvPr/>
        </p:nvSpPr>
        <p:spPr>
          <a:xfrm>
            <a:off x="858104" y="910550"/>
            <a:ext cx="7632848" cy="1706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ZA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Cybersecurity Matters</a:t>
            </a: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Protection of sensitive data (student records, research data)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Ensuring continuity of educational services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Maintaining trust and reputation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FB5B8-46E1-E128-1E4E-71712B73F712}"/>
              </a:ext>
            </a:extLst>
          </p:cNvPr>
          <p:cNvSpPr txBox="1"/>
          <p:nvPr/>
        </p:nvSpPr>
        <p:spPr>
          <a:xfrm>
            <a:off x="858104" y="3036947"/>
            <a:ext cx="4673600" cy="2138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Common Threats</a:t>
            </a: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Phishing attacks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Ransomware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breaches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ZA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Insider threats</a:t>
            </a:r>
          </a:p>
        </p:txBody>
      </p:sp>
    </p:spTree>
    <p:extLst>
      <p:ext uri="{BB962C8B-B14F-4D97-AF65-F5344CB8AC3E}">
        <p14:creationId xmlns:p14="http://schemas.microsoft.com/office/powerpoint/2010/main" val="3032742719"/>
      </p:ext>
    </p:extLst>
  </p:cSld>
  <p:clrMapOvr>
    <a:masterClrMapping/>
  </p:clrMapOvr>
</p:sld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6908</TotalTime>
  <Words>952</Words>
  <Application>Microsoft Office PowerPoint</Application>
  <PresentationFormat>On-screen Show (4:3)</PresentationFormat>
  <Paragraphs>188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Angsana New</vt:lpstr>
      <vt:lpstr>-apple-system</vt:lpstr>
      <vt:lpstr>Aptos</vt:lpstr>
      <vt:lpstr>Arial</vt:lpstr>
      <vt:lpstr>Arial Black</vt:lpstr>
      <vt:lpstr>Calibri</vt:lpstr>
      <vt:lpstr>Calibri Light</vt:lpstr>
      <vt:lpstr>Courier New</vt:lpstr>
      <vt:lpstr>DM Sans</vt:lpstr>
      <vt:lpstr>Google Sans</vt:lpstr>
      <vt:lpstr>Poppins</vt:lpstr>
      <vt:lpstr>Segoe UI</vt:lpstr>
      <vt:lpstr>Segoe UI Semibold</vt:lpstr>
      <vt:lpstr>Symbol</vt:lpstr>
      <vt:lpstr>Times New Roman</vt:lpstr>
      <vt:lpstr>Wingdings</vt:lpstr>
      <vt:lpstr>2_Blank Presentation</vt:lpstr>
      <vt:lpstr>Office Theme</vt:lpstr>
      <vt:lpstr>PowerPoint Presentation</vt:lpstr>
      <vt:lpstr>Topic</vt:lpstr>
      <vt:lpstr>Digital Transformation in Higher Education</vt:lpstr>
      <vt:lpstr>PowerPoint Presentation</vt:lpstr>
      <vt:lpstr>PowerPoint Presentation</vt:lpstr>
      <vt:lpstr>The Core ICT Infrastructure</vt:lpstr>
      <vt:lpstr>Migrate On-Premises Workloads to Azure </vt:lpstr>
      <vt:lpstr> Univen Notable Achievements </vt:lpstr>
      <vt:lpstr>Importance of Cybersecurity in Higher Education</vt:lpstr>
      <vt:lpstr>Magic Quadrant for Access Management</vt:lpstr>
      <vt:lpstr>Emerging IT Security Challenges </vt:lpstr>
      <vt:lpstr>University of Venda Cybersecurity Strategies</vt:lpstr>
      <vt:lpstr> Zero Trust Approach</vt:lpstr>
      <vt:lpstr> Zero Trust Security – Verify Model</vt:lpstr>
      <vt:lpstr> Univen Modernized Security </vt:lpstr>
      <vt:lpstr> Benefits of IAM  </vt:lpstr>
      <vt:lpstr> Microsoft Security Co-Pilot </vt:lpstr>
      <vt:lpstr>Network Security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IN HIGHER EDUCATION MANAGEMENT INTAKE</dc:title>
  <dc:creator>Fulufhelo Nonge</dc:creator>
  <cp:lastModifiedBy>Sam Khoza</cp:lastModifiedBy>
  <cp:revision>82</cp:revision>
  <dcterms:created xsi:type="dcterms:W3CDTF">2013-08-15T10:54:36Z</dcterms:created>
  <dcterms:modified xsi:type="dcterms:W3CDTF">2025-03-06T08:13:58Z</dcterms:modified>
</cp:coreProperties>
</file>